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png" ContentType="image/png"/>
  <Override PartName="/ppt/media/image2.png" ContentType="image/png"/>
  <Override PartName="/ppt/media/image3.png" ContentType="image/png"/>
  <Override PartName="/ppt/media/image4.png" ContentType="image/png"/>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000" spc="-1" strike="noStrike">
              <a:solidFill>
                <a:srgbClr val="ffffff"/>
              </a:solidFill>
              <a:latin typeface="Rockwell"/>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000" spc="-1" strike="noStrike">
              <a:solidFill>
                <a:srgbClr val="ffffff"/>
              </a:solidFill>
              <a:latin typeface="Rockwell"/>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000" spc="-1" strike="noStrike">
              <a:solidFill>
                <a:srgbClr val="ffffff"/>
              </a:solidFill>
              <a:latin typeface="Rockwell"/>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000" spc="-1" strike="noStrike">
              <a:solidFill>
                <a:srgbClr val="ffffff"/>
              </a:solidFill>
              <a:latin typeface="Rockwell"/>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000" spc="-1" strike="noStrike">
              <a:solidFill>
                <a:srgbClr val="ffffff"/>
              </a:solidFill>
              <a:latin typeface="Rockwell"/>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000" spc="-1" strike="noStrike">
              <a:solidFill>
                <a:srgbClr val="ffffff"/>
              </a:solidFill>
              <a:latin typeface="Rockwell"/>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000" spc="-1" strike="noStrike">
              <a:solidFill>
                <a:srgbClr val="ffffff"/>
              </a:solidFill>
              <a:latin typeface="Rockwell"/>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7678800" y="5883120"/>
            <a:ext cx="2742840" cy="364680"/>
          </a:xfrm>
          <a:prstGeom prst="rect">
            <a:avLst/>
          </a:prstGeom>
        </p:spPr>
        <p:txBody>
          <a:bodyPr anchor="ctr">
            <a:noAutofit/>
          </a:bodyPr>
          <a:p>
            <a:pPr algn="r">
              <a:lnSpc>
                <a:spcPct val="100000"/>
              </a:lnSpc>
            </a:pPr>
            <a:fld id="{BB008BD3-FB00-463F-A5AE-44CB30ADDF31}" type="datetime">
              <a:rPr b="0" lang="fr-FR" sz="1000" spc="-1" strike="noStrike">
                <a:solidFill>
                  <a:srgbClr val="f2f2f2"/>
                </a:solidFill>
                <a:latin typeface="Calisto MT"/>
              </a:rPr>
              <a:t>13/05/2022</a:t>
            </a:fld>
            <a:endParaRPr b="0" lang="fr-FR" sz="1000" spc="-1" strike="noStrike">
              <a:latin typeface="Times New Roman"/>
            </a:endParaRPr>
          </a:p>
        </p:txBody>
      </p:sp>
      <p:sp>
        <p:nvSpPr>
          <p:cNvPr id="1" name="PlaceHolder 2"/>
          <p:cNvSpPr>
            <a:spLocks noGrp="1"/>
          </p:cNvSpPr>
          <p:nvPr>
            <p:ph type="ftr"/>
          </p:nvPr>
        </p:nvSpPr>
        <p:spPr>
          <a:xfrm>
            <a:off x="913680" y="5883120"/>
            <a:ext cx="6672600" cy="364680"/>
          </a:xfrm>
          <a:prstGeom prst="rect">
            <a:avLst/>
          </a:prstGeom>
        </p:spPr>
        <p:txBody>
          <a:bodyPr anchor="ctr">
            <a:noAutofit/>
          </a:bodyPr>
          <a:p>
            <a:endParaRPr b="0" lang="fr-FR" sz="2400" spc="-1" strike="noStrike">
              <a:latin typeface="Times New Roman"/>
            </a:endParaRPr>
          </a:p>
        </p:txBody>
      </p:sp>
      <p:sp>
        <p:nvSpPr>
          <p:cNvPr id="2" name="PlaceHolder 3"/>
          <p:cNvSpPr>
            <a:spLocks noGrp="1"/>
          </p:cNvSpPr>
          <p:nvPr>
            <p:ph type="sldNum"/>
          </p:nvPr>
        </p:nvSpPr>
        <p:spPr>
          <a:xfrm>
            <a:off x="10514160" y="5883120"/>
            <a:ext cx="753120" cy="364680"/>
          </a:xfrm>
          <a:prstGeom prst="rect">
            <a:avLst/>
          </a:prstGeom>
        </p:spPr>
        <p:txBody>
          <a:bodyPr anchor="ctr">
            <a:noAutofit/>
          </a:bodyPr>
          <a:p>
            <a:pPr algn="r">
              <a:lnSpc>
                <a:spcPct val="100000"/>
              </a:lnSpc>
            </a:pPr>
            <a:fld id="{70EDA70A-21DF-4C14-B75D-7F3447B89286}" type="slidenum">
              <a:rPr b="0" lang="fr-FR" sz="1000" spc="-1" strike="noStrike">
                <a:solidFill>
                  <a:srgbClr val="f2f2f2"/>
                </a:solidFill>
                <a:latin typeface="Calisto MT"/>
              </a:rPr>
              <a:t>&lt;numéro&gt;</a:t>
            </a:fld>
            <a:endParaRPr b="0" lang="fr-FR" sz="1000" spc="-1" strike="noStrike">
              <a:latin typeface="Times New Roman"/>
            </a:endParaRPr>
          </a:p>
        </p:txBody>
      </p:sp>
      <p:sp>
        <p:nvSpPr>
          <p:cNvPr id="3"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en-US" sz="1800" spc="-1" strike="noStrike">
                <a:solidFill>
                  <a:srgbClr val="ffffff"/>
                </a:solidFill>
                <a:latin typeface="Calisto MT"/>
              </a:rPr>
              <a:t>Cliquez pour éditer le format du texte-titre</a:t>
            </a:r>
            <a:endParaRPr b="0" lang="en-US" sz="1800" spc="-1" strike="noStrike">
              <a:solidFill>
                <a:srgbClr val="ffffff"/>
              </a:solidFill>
              <a:latin typeface="Calisto MT"/>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2000" spc="-1" strike="noStrike">
                <a:solidFill>
                  <a:srgbClr val="e3e3e3"/>
                </a:solidFill>
                <a:latin typeface="Calisto MT"/>
              </a:rPr>
              <a:t>Cliquez pour éditer le format du plan de texte</a:t>
            </a:r>
            <a:endParaRPr b="0" lang="en-US" sz="2000" spc="-1" strike="noStrike">
              <a:solidFill>
                <a:srgbClr val="e3e3e3"/>
              </a:solidFill>
              <a:latin typeface="Calisto MT"/>
            </a:endParaRPr>
          </a:p>
          <a:p>
            <a:pPr lvl="1" marL="864000" indent="-324000">
              <a:spcBef>
                <a:spcPts val="1134"/>
              </a:spcBef>
              <a:buClr>
                <a:srgbClr val="ffffff"/>
              </a:buClr>
              <a:buSzPct val="75000"/>
              <a:buFont typeface="Symbol" charset="2"/>
              <a:buChar char=""/>
            </a:pPr>
            <a:r>
              <a:rPr b="0" lang="en-US" sz="1600" spc="-1" strike="noStrike">
                <a:solidFill>
                  <a:srgbClr val="e3e3e3"/>
                </a:solidFill>
                <a:latin typeface="Calisto MT"/>
              </a:rPr>
              <a:t>Second niveau de plan</a:t>
            </a:r>
            <a:endParaRPr b="0" lang="en-US" sz="1600" spc="-1" strike="noStrike">
              <a:solidFill>
                <a:srgbClr val="e3e3e3"/>
              </a:solidFill>
              <a:latin typeface="Calisto MT"/>
            </a:endParaRPr>
          </a:p>
          <a:p>
            <a:pPr lvl="2" marL="1296000" indent="-288000">
              <a:spcBef>
                <a:spcPts val="850"/>
              </a:spcBef>
              <a:buClr>
                <a:srgbClr val="ffffff"/>
              </a:buClr>
              <a:buSzPct val="45000"/>
              <a:buFont typeface="Wingdings" charset="2"/>
              <a:buChar char=""/>
            </a:pPr>
            <a:r>
              <a:rPr b="0" lang="en-US" sz="1400" spc="-1" strike="noStrike">
                <a:solidFill>
                  <a:srgbClr val="e3e3e3"/>
                </a:solidFill>
                <a:latin typeface="Calisto MT"/>
              </a:rPr>
              <a:t>Troisième niveau de plan</a:t>
            </a:r>
            <a:endParaRPr b="0" lang="en-US" sz="1400" spc="-1" strike="noStrike">
              <a:solidFill>
                <a:srgbClr val="e3e3e3"/>
              </a:solidFill>
              <a:latin typeface="Calisto MT"/>
            </a:endParaRPr>
          </a:p>
          <a:p>
            <a:pPr lvl="3" marL="1728000" indent="-216000">
              <a:spcBef>
                <a:spcPts val="567"/>
              </a:spcBef>
              <a:buClr>
                <a:srgbClr val="ffffff"/>
              </a:buClr>
              <a:buSzPct val="75000"/>
              <a:buFont typeface="Symbol" charset="2"/>
              <a:buChar char=""/>
            </a:pPr>
            <a:r>
              <a:rPr b="0" lang="en-US" sz="1400" spc="-1" strike="noStrike">
                <a:solidFill>
                  <a:srgbClr val="e3e3e3"/>
                </a:solidFill>
                <a:latin typeface="Calisto MT"/>
              </a:rPr>
              <a:t>Quatrième niveau de plan</a:t>
            </a:r>
            <a:endParaRPr b="0" lang="en-US" sz="1400" spc="-1" strike="noStrike">
              <a:solidFill>
                <a:srgbClr val="e3e3e3"/>
              </a:solidFill>
              <a:latin typeface="Calisto MT"/>
            </a:endParaRPr>
          </a:p>
          <a:p>
            <a:pPr lvl="4" marL="2160000" indent="-216000">
              <a:spcBef>
                <a:spcPts val="283"/>
              </a:spcBef>
              <a:buClr>
                <a:srgbClr val="ffffff"/>
              </a:buClr>
              <a:buSzPct val="45000"/>
              <a:buFont typeface="Wingdings" charset="2"/>
              <a:buChar char=""/>
            </a:pPr>
            <a:r>
              <a:rPr b="0" lang="en-US" sz="2000" spc="-1" strike="noStrike">
                <a:solidFill>
                  <a:srgbClr val="e3e3e3"/>
                </a:solidFill>
                <a:latin typeface="Calisto MT"/>
              </a:rPr>
              <a:t>Cinquième niveau de plan</a:t>
            </a:r>
            <a:endParaRPr b="0" lang="en-US" sz="2000" spc="-1" strike="noStrike">
              <a:solidFill>
                <a:srgbClr val="e3e3e3"/>
              </a:solidFill>
              <a:latin typeface="Calisto MT"/>
            </a:endParaRPr>
          </a:p>
          <a:p>
            <a:pPr lvl="5" marL="2592000" indent="-216000">
              <a:spcBef>
                <a:spcPts val="283"/>
              </a:spcBef>
              <a:buClr>
                <a:srgbClr val="ffffff"/>
              </a:buClr>
              <a:buSzPct val="45000"/>
              <a:buFont typeface="Wingdings" charset="2"/>
              <a:buChar char=""/>
            </a:pPr>
            <a:r>
              <a:rPr b="0" lang="en-US" sz="2000" spc="-1" strike="noStrike">
                <a:solidFill>
                  <a:srgbClr val="e3e3e3"/>
                </a:solidFill>
                <a:latin typeface="Calisto MT"/>
              </a:rPr>
              <a:t>Sixième niveau de plan</a:t>
            </a:r>
            <a:endParaRPr b="0" lang="en-US" sz="2000" spc="-1" strike="noStrike">
              <a:solidFill>
                <a:srgbClr val="e3e3e3"/>
              </a:solidFill>
              <a:latin typeface="Calisto MT"/>
            </a:endParaRPr>
          </a:p>
          <a:p>
            <a:pPr lvl="6" marL="3024000" indent="-216000">
              <a:spcBef>
                <a:spcPts val="283"/>
              </a:spcBef>
              <a:buClr>
                <a:srgbClr val="ffffff"/>
              </a:buClr>
              <a:buSzPct val="45000"/>
              <a:buFont typeface="Wingdings" charset="2"/>
              <a:buChar char=""/>
            </a:pPr>
            <a:r>
              <a:rPr b="0" lang="en-US" sz="2000" spc="-1" strike="noStrike">
                <a:solidFill>
                  <a:srgbClr val="e3e3e3"/>
                </a:solidFill>
                <a:latin typeface="Calisto MT"/>
              </a:rPr>
              <a:t>Septième niveau de plan</a:t>
            </a:r>
            <a:endParaRPr b="0" lang="en-US" sz="2000" spc="-1" strike="noStrike">
              <a:solidFill>
                <a:srgbClr val="e3e3e3"/>
              </a:solidFill>
              <a:latin typeface="Calisto MT"/>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7678800" y="5883120"/>
            <a:ext cx="2742840" cy="364680"/>
          </a:xfrm>
          <a:prstGeom prst="rect">
            <a:avLst/>
          </a:prstGeom>
        </p:spPr>
        <p:txBody>
          <a:bodyPr anchor="ctr">
            <a:noAutofit/>
          </a:bodyPr>
          <a:p>
            <a:pPr algn="r">
              <a:lnSpc>
                <a:spcPct val="100000"/>
              </a:lnSpc>
            </a:pPr>
            <a:fld id="{22A84EF5-5EB6-4ACB-AD5E-CD6FA1A6C674}" type="datetime">
              <a:rPr b="0" lang="fr-FR" sz="1000" spc="-1" strike="noStrike">
                <a:solidFill>
                  <a:srgbClr val="ffffff"/>
                </a:solidFill>
                <a:latin typeface="Rockwell"/>
              </a:rPr>
              <a:t>13/05/2022</a:t>
            </a:fld>
            <a:endParaRPr b="0" lang="fr-FR" sz="1000" spc="-1" strike="noStrike">
              <a:latin typeface="Times New Roman"/>
            </a:endParaRPr>
          </a:p>
        </p:txBody>
      </p:sp>
      <p:sp>
        <p:nvSpPr>
          <p:cNvPr id="42" name="PlaceHolder 2"/>
          <p:cNvSpPr>
            <a:spLocks noGrp="1"/>
          </p:cNvSpPr>
          <p:nvPr>
            <p:ph type="ftr"/>
          </p:nvPr>
        </p:nvSpPr>
        <p:spPr>
          <a:xfrm>
            <a:off x="913680" y="5883120"/>
            <a:ext cx="6672600" cy="364680"/>
          </a:xfrm>
          <a:prstGeom prst="rect">
            <a:avLst/>
          </a:prstGeom>
        </p:spPr>
        <p:txBody>
          <a:bodyPr anchor="ctr">
            <a:noAutofit/>
          </a:bodyPr>
          <a:p>
            <a:endParaRPr b="0" lang="fr-FR" sz="2400" spc="-1" strike="noStrike">
              <a:latin typeface="Times New Roman"/>
            </a:endParaRPr>
          </a:p>
        </p:txBody>
      </p:sp>
      <p:sp>
        <p:nvSpPr>
          <p:cNvPr id="43" name="PlaceHolder 3"/>
          <p:cNvSpPr>
            <a:spLocks noGrp="1"/>
          </p:cNvSpPr>
          <p:nvPr>
            <p:ph type="sldNum"/>
          </p:nvPr>
        </p:nvSpPr>
        <p:spPr>
          <a:xfrm>
            <a:off x="10514160" y="5883120"/>
            <a:ext cx="753120" cy="364680"/>
          </a:xfrm>
          <a:prstGeom prst="rect">
            <a:avLst/>
          </a:prstGeom>
        </p:spPr>
        <p:txBody>
          <a:bodyPr anchor="ctr">
            <a:noAutofit/>
          </a:bodyPr>
          <a:p>
            <a:pPr algn="r">
              <a:lnSpc>
                <a:spcPct val="100000"/>
              </a:lnSpc>
            </a:pPr>
            <a:fld id="{5308A479-36A9-4BAA-9561-4FE8A242351D}" type="slidenum">
              <a:rPr b="0" lang="fr-FR" sz="1000" spc="-1" strike="noStrike">
                <a:solidFill>
                  <a:srgbClr val="ffffff"/>
                </a:solidFill>
                <a:latin typeface="Rockwell"/>
              </a:rPr>
              <a:t>&lt;numéro&gt;</a:t>
            </a:fld>
            <a:endParaRPr b="0" lang="fr-FR" sz="1000" spc="-1" strike="noStrike">
              <a:latin typeface="Times New Roman"/>
            </a:endParaRPr>
          </a:p>
        </p:txBody>
      </p:sp>
      <p:sp>
        <p:nvSpPr>
          <p:cNvPr id="44"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en-US" sz="1800" spc="-1" strike="noStrike">
                <a:solidFill>
                  <a:srgbClr val="ffffff"/>
                </a:solidFill>
                <a:latin typeface="Rockwell"/>
              </a:rPr>
              <a:t>Cliquez pour éditer le format du texte-titre</a:t>
            </a:r>
            <a:endParaRPr b="0" lang="en-US" sz="1800" spc="-1" strike="noStrike">
              <a:solidFill>
                <a:srgbClr val="ffffff"/>
              </a:solidFill>
              <a:latin typeface="Rockwell"/>
            </a:endParaRPr>
          </a:p>
        </p:txBody>
      </p:sp>
      <p:sp>
        <p:nvSpPr>
          <p:cNvPr id="45"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2000" spc="-1" strike="noStrike">
                <a:solidFill>
                  <a:srgbClr val="ffffff"/>
                </a:solidFill>
                <a:latin typeface="Rockwell"/>
              </a:rPr>
              <a:t>Cliquez pour éditer le format du plan de texte</a:t>
            </a:r>
            <a:endParaRPr b="0" lang="en-US" sz="2000" spc="-1" strike="noStrike">
              <a:solidFill>
                <a:srgbClr val="ffffff"/>
              </a:solidFill>
              <a:latin typeface="Rockwell"/>
            </a:endParaRPr>
          </a:p>
          <a:p>
            <a:pPr lvl="1" marL="864000" indent="-324000">
              <a:spcBef>
                <a:spcPts val="1134"/>
              </a:spcBef>
              <a:buClr>
                <a:srgbClr val="ffffff"/>
              </a:buClr>
              <a:buSzPct val="75000"/>
              <a:buFont typeface="Symbol" charset="2"/>
              <a:buChar char=""/>
            </a:pPr>
            <a:r>
              <a:rPr b="0" lang="en-US" sz="1600" spc="-1" strike="noStrike">
                <a:solidFill>
                  <a:srgbClr val="ffffff"/>
                </a:solidFill>
                <a:latin typeface="Rockwell"/>
              </a:rPr>
              <a:t>Second niveau de plan</a:t>
            </a:r>
            <a:endParaRPr b="0" lang="en-US" sz="1600" spc="-1" strike="noStrike">
              <a:solidFill>
                <a:srgbClr val="ffffff"/>
              </a:solidFill>
              <a:latin typeface="Rockwell"/>
            </a:endParaRPr>
          </a:p>
          <a:p>
            <a:pPr lvl="2" marL="1296000" indent="-288000">
              <a:spcBef>
                <a:spcPts val="850"/>
              </a:spcBef>
              <a:buClr>
                <a:srgbClr val="ffffff"/>
              </a:buClr>
              <a:buSzPct val="45000"/>
              <a:buFont typeface="Wingdings" charset="2"/>
              <a:buChar char=""/>
            </a:pPr>
            <a:r>
              <a:rPr b="0" lang="en-US" sz="1400" spc="-1" strike="noStrike">
                <a:solidFill>
                  <a:srgbClr val="ffffff"/>
                </a:solidFill>
                <a:latin typeface="Rockwell"/>
              </a:rPr>
              <a:t>Troisième niveau de plan</a:t>
            </a:r>
            <a:endParaRPr b="0" lang="en-US" sz="1400" spc="-1" strike="noStrike">
              <a:solidFill>
                <a:srgbClr val="ffffff"/>
              </a:solidFill>
              <a:latin typeface="Rockwell"/>
            </a:endParaRPr>
          </a:p>
          <a:p>
            <a:pPr lvl="3" marL="1728000" indent="-216000">
              <a:spcBef>
                <a:spcPts val="567"/>
              </a:spcBef>
              <a:buClr>
                <a:srgbClr val="ffffff"/>
              </a:buClr>
              <a:buSzPct val="75000"/>
              <a:buFont typeface="Symbol" charset="2"/>
              <a:buChar char=""/>
            </a:pPr>
            <a:r>
              <a:rPr b="0" lang="en-US" sz="1200" spc="-1" strike="noStrike">
                <a:solidFill>
                  <a:srgbClr val="ffffff"/>
                </a:solidFill>
                <a:latin typeface="Rockwell"/>
              </a:rPr>
              <a:t>Quatrième niveau de plan</a:t>
            </a:r>
            <a:endParaRPr b="0" lang="en-US" sz="1200" spc="-1" strike="noStrike">
              <a:solidFill>
                <a:srgbClr val="ffffff"/>
              </a:solidFill>
              <a:latin typeface="Rockwell"/>
            </a:endParaRPr>
          </a:p>
          <a:p>
            <a:pPr lvl="4" marL="2160000" indent="-216000">
              <a:spcBef>
                <a:spcPts val="283"/>
              </a:spcBef>
              <a:buClr>
                <a:srgbClr val="ffffff"/>
              </a:buClr>
              <a:buSzPct val="45000"/>
              <a:buFont typeface="Wingdings" charset="2"/>
              <a:buChar char=""/>
            </a:pPr>
            <a:r>
              <a:rPr b="0" lang="en-US" sz="2000" spc="-1" strike="noStrike">
                <a:solidFill>
                  <a:srgbClr val="ffffff"/>
                </a:solidFill>
                <a:latin typeface="Rockwell"/>
              </a:rPr>
              <a:t>Cinquième niveau de plan</a:t>
            </a:r>
            <a:endParaRPr b="0" lang="en-US" sz="2000" spc="-1" strike="noStrike">
              <a:solidFill>
                <a:srgbClr val="ffffff"/>
              </a:solidFill>
              <a:latin typeface="Rockwell"/>
            </a:endParaRPr>
          </a:p>
          <a:p>
            <a:pPr lvl="5" marL="2592000" indent="-216000">
              <a:spcBef>
                <a:spcPts val="283"/>
              </a:spcBef>
              <a:buClr>
                <a:srgbClr val="ffffff"/>
              </a:buClr>
              <a:buSzPct val="45000"/>
              <a:buFont typeface="Wingdings" charset="2"/>
              <a:buChar char=""/>
            </a:pPr>
            <a:r>
              <a:rPr b="0" lang="en-US" sz="2000" spc="-1" strike="noStrike">
                <a:solidFill>
                  <a:srgbClr val="ffffff"/>
                </a:solidFill>
                <a:latin typeface="Rockwell"/>
              </a:rPr>
              <a:t>Sixième niveau de plan</a:t>
            </a:r>
            <a:endParaRPr b="0" lang="en-US" sz="2000" spc="-1" strike="noStrike">
              <a:solidFill>
                <a:srgbClr val="ffffff"/>
              </a:solidFill>
              <a:latin typeface="Rockwell"/>
            </a:endParaRPr>
          </a:p>
          <a:p>
            <a:pPr lvl="6" marL="3024000" indent="-216000">
              <a:spcBef>
                <a:spcPts val="283"/>
              </a:spcBef>
              <a:buClr>
                <a:srgbClr val="ffffff"/>
              </a:buClr>
              <a:buSzPct val="45000"/>
              <a:buFont typeface="Wingdings" charset="2"/>
              <a:buChar char=""/>
            </a:pPr>
            <a:r>
              <a:rPr b="0" lang="en-US" sz="2000" spc="-1" strike="noStrike">
                <a:solidFill>
                  <a:srgbClr val="ffffff"/>
                </a:solidFill>
                <a:latin typeface="Rockwell"/>
              </a:rPr>
              <a:t>Septième niveau de plan</a:t>
            </a:r>
            <a:endParaRPr b="0" lang="en-US" sz="2000" spc="-1" strike="noStrike">
              <a:solidFill>
                <a:srgbClr val="ffffff"/>
              </a:solidFill>
              <a:latin typeface="Rockwel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0" y="205560"/>
            <a:ext cx="12191760" cy="5778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fr-FR" sz="3200" spc="-1" strike="noStrike">
                <a:solidFill>
                  <a:srgbClr val="ffff00"/>
                </a:solidFill>
                <a:latin typeface="Arial"/>
              </a:rPr>
              <a:t>BRANCHE BORDEAUX-ESPAGNE DU GPSO</a:t>
            </a:r>
            <a:endParaRPr b="0" lang="fr-FR" sz="3200" spc="-1" strike="noStrike">
              <a:latin typeface="Arial"/>
            </a:endParaRPr>
          </a:p>
        </p:txBody>
      </p:sp>
      <p:sp>
        <p:nvSpPr>
          <p:cNvPr id="83" name="CustomShape 2"/>
          <p:cNvSpPr/>
          <p:nvPr/>
        </p:nvSpPr>
        <p:spPr>
          <a:xfrm>
            <a:off x="0" y="1305000"/>
            <a:ext cx="1219176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400" spc="-1" strike="noStrike">
                <a:solidFill>
                  <a:srgbClr val="00b0f0"/>
                </a:solidFill>
                <a:latin typeface="Arial"/>
              </a:rPr>
              <a:t>● </a:t>
            </a:r>
            <a:r>
              <a:rPr b="0" lang="fr-FR" sz="2400" spc="-1" strike="noStrike">
                <a:solidFill>
                  <a:srgbClr val="00b0f0"/>
                </a:solidFill>
                <a:latin typeface="Arial"/>
              </a:rPr>
              <a:t>La ligne actuelle n’est pas saturée et de capacité suffisante </a:t>
            </a:r>
            <a:r>
              <a:rPr b="1" lang="fr-FR" sz="2400" spc="-1" strike="noStrike">
                <a:solidFill>
                  <a:srgbClr val="ffff00"/>
                </a:solidFill>
                <a:latin typeface="Arial"/>
              </a:rPr>
              <a:t>(240 à 264 trains)</a:t>
            </a:r>
            <a:endParaRPr b="0" lang="fr-FR" sz="2400" spc="-1" strike="noStrike">
              <a:latin typeface="Arial"/>
            </a:endParaRPr>
          </a:p>
        </p:txBody>
      </p:sp>
      <p:sp>
        <p:nvSpPr>
          <p:cNvPr id="84" name="CustomShape 3"/>
          <p:cNvSpPr/>
          <p:nvPr/>
        </p:nvSpPr>
        <p:spPr>
          <a:xfrm>
            <a:off x="0" y="2553480"/>
            <a:ext cx="12191760" cy="456120"/>
          </a:xfrm>
          <a:prstGeom prst="rect">
            <a:avLst/>
          </a:prstGeom>
          <a:noFill/>
          <a:ln>
            <a:noFill/>
          </a:ln>
        </p:spPr>
        <p:style>
          <a:lnRef idx="0"/>
          <a:fillRef idx="0"/>
          <a:effectRef idx="0"/>
          <a:fontRef idx="minor"/>
        </p:style>
        <p:txBody>
          <a:bodyPr lIns="90000" rIns="90000" tIns="45000" bIns="45000">
            <a:spAutoFit/>
          </a:bodyPr>
          <a:p>
            <a:pPr marL="343080" indent="-342720">
              <a:lnSpc>
                <a:spcPct val="100000"/>
              </a:lnSpc>
              <a:buClr>
                <a:srgbClr val="ffffff"/>
              </a:buClr>
              <a:buFont typeface="Wingdings" charset="2"/>
              <a:buChar char=""/>
            </a:pPr>
            <a:r>
              <a:rPr b="0" lang="fr-FR" sz="2400" spc="-1" strike="noStrike">
                <a:solidFill>
                  <a:srgbClr val="ffffff"/>
                </a:solidFill>
                <a:latin typeface="Arial"/>
              </a:rPr>
              <a:t>Prévisions de RFF en sortie de Bordeaux pour 2020 : </a:t>
            </a:r>
            <a:r>
              <a:rPr b="1" lang="fr-FR" sz="2400" spc="-1" strike="noStrike">
                <a:solidFill>
                  <a:srgbClr val="ffff00"/>
                </a:solidFill>
                <a:latin typeface="Verdana"/>
                <a:ea typeface="Verdana"/>
              </a:rPr>
              <a:t>345 trains</a:t>
            </a:r>
            <a:r>
              <a:rPr b="0" lang="fr-FR" sz="2400" spc="-1" strike="noStrike">
                <a:solidFill>
                  <a:srgbClr val="ffffff"/>
                </a:solidFill>
                <a:latin typeface="Arial"/>
                <a:ea typeface="Verdana"/>
              </a:rPr>
              <a:t> </a:t>
            </a:r>
            <a:endParaRPr b="0" lang="fr-FR" sz="2400" spc="-1" strike="noStrike">
              <a:latin typeface="Arial"/>
            </a:endParaRPr>
          </a:p>
        </p:txBody>
      </p:sp>
      <p:sp>
        <p:nvSpPr>
          <p:cNvPr id="85" name="CustomShape 4"/>
          <p:cNvSpPr/>
          <p:nvPr/>
        </p:nvSpPr>
        <p:spPr>
          <a:xfrm>
            <a:off x="101520" y="3340440"/>
            <a:ext cx="12191760" cy="760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ffffff"/>
                </a:solidFill>
                <a:latin typeface="Calisto MT"/>
              </a:rPr>
              <a:t>                                                                                                                           </a:t>
            </a:r>
            <a:r>
              <a:rPr b="0" lang="fr-FR" sz="2400" spc="-1" strike="noStrike">
                <a:solidFill>
                  <a:srgbClr val="ffffff"/>
                </a:solidFill>
                <a:latin typeface="Arial"/>
              </a:rPr>
              <a:t>en 2018 :    </a:t>
            </a:r>
            <a:r>
              <a:rPr b="1" lang="fr-FR" sz="2400" spc="-1" strike="noStrike">
                <a:solidFill>
                  <a:srgbClr val="ffff00"/>
                </a:solidFill>
                <a:latin typeface="Verdana"/>
                <a:ea typeface="Verdana"/>
              </a:rPr>
              <a:t>99 trains </a:t>
            </a:r>
            <a:r>
              <a:rPr b="0" lang="fr-FR" sz="2000" spc="-1" strike="noStrike">
                <a:solidFill>
                  <a:srgbClr val="ffff00"/>
                </a:solidFill>
                <a:latin typeface="Verdana"/>
                <a:ea typeface="Verdana"/>
              </a:rPr>
              <a:t>(50 par sens)</a:t>
            </a:r>
            <a:endParaRPr b="0" lang="fr-FR" sz="2000" spc="-1" strike="noStrike">
              <a:latin typeface="Arial"/>
            </a:endParaRPr>
          </a:p>
        </p:txBody>
      </p:sp>
      <p:sp>
        <p:nvSpPr>
          <p:cNvPr id="86" name="CustomShape 5"/>
          <p:cNvSpPr/>
          <p:nvPr/>
        </p:nvSpPr>
        <p:spPr>
          <a:xfrm>
            <a:off x="0" y="4127400"/>
            <a:ext cx="12191760" cy="45612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ffffff"/>
              </a:buClr>
              <a:buFont typeface="Wingdings" charset="2"/>
              <a:buChar char=""/>
            </a:pPr>
            <a:r>
              <a:rPr b="0" lang="fr-FR" sz="2400" spc="-1" strike="noStrike">
                <a:solidFill>
                  <a:srgbClr val="ffffff"/>
                </a:solidFill>
                <a:latin typeface="Arial"/>
              </a:rPr>
              <a:t>Prévisions de RFF en traversée du Pays basque pour 2020 : </a:t>
            </a:r>
            <a:r>
              <a:rPr b="1" lang="fr-FR" sz="2400" spc="-1" strike="noStrike">
                <a:solidFill>
                  <a:srgbClr val="ffff00"/>
                </a:solidFill>
                <a:latin typeface="Verdana"/>
                <a:ea typeface="Verdana"/>
              </a:rPr>
              <a:t>240 trains  </a:t>
            </a:r>
            <a:endParaRPr b="0" lang="fr-FR" sz="2400" spc="-1" strike="noStrike">
              <a:latin typeface="Arial"/>
            </a:endParaRPr>
          </a:p>
        </p:txBody>
      </p:sp>
      <p:sp>
        <p:nvSpPr>
          <p:cNvPr id="87" name="CustomShape 6"/>
          <p:cNvSpPr/>
          <p:nvPr/>
        </p:nvSpPr>
        <p:spPr>
          <a:xfrm>
            <a:off x="0" y="4967280"/>
            <a:ext cx="12191760" cy="11260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ffffff"/>
                </a:solidFill>
                <a:latin typeface="Calisto MT"/>
              </a:rPr>
              <a:t>                                                                                                                                               </a:t>
            </a:r>
            <a:r>
              <a:rPr b="0" lang="fr-FR" sz="2400" spc="-1" strike="noStrike">
                <a:solidFill>
                  <a:srgbClr val="ffffff"/>
                </a:solidFill>
                <a:latin typeface="Arial"/>
              </a:rPr>
              <a:t>en 2018 : </a:t>
            </a:r>
            <a:r>
              <a:rPr b="1" lang="fr-FR" sz="2400" spc="-1" strike="noStrike">
                <a:solidFill>
                  <a:srgbClr val="ffff00"/>
                </a:solidFill>
                <a:latin typeface="Verdana"/>
                <a:ea typeface="Verdana"/>
              </a:rPr>
              <a:t>50 trains</a:t>
            </a:r>
            <a:r>
              <a:rPr b="1" lang="fr-FR" sz="2000" spc="-1" strike="noStrike">
                <a:solidFill>
                  <a:srgbClr val="ffff00"/>
                </a:solidFill>
                <a:latin typeface="Verdana"/>
                <a:ea typeface="Verdana"/>
              </a:rPr>
              <a:t> </a:t>
            </a:r>
            <a:r>
              <a:rPr b="0" lang="fr-FR" sz="2000" spc="-1" strike="noStrike">
                <a:solidFill>
                  <a:srgbClr val="ffff00"/>
                </a:solidFill>
                <a:latin typeface="Verdana"/>
                <a:ea typeface="Verdana"/>
              </a:rPr>
              <a:t>(25 par sens)</a:t>
            </a:r>
            <a:endParaRPr b="0" lang="fr-FR" sz="2000" spc="-1" strike="noStrike">
              <a:latin typeface="Arial"/>
            </a:endParaRPr>
          </a:p>
          <a:p>
            <a:pPr>
              <a:lnSpc>
                <a:spcPct val="100000"/>
              </a:lnSpc>
            </a:pPr>
            <a:r>
              <a:rPr b="1" lang="fr-FR" sz="2400" spc="-1" strike="noStrike">
                <a:solidFill>
                  <a:srgbClr val="ffff00"/>
                </a:solidFill>
                <a:latin typeface="Verdana"/>
                <a:ea typeface="Verdana"/>
              </a:rPr>
              <a:t> </a:t>
            </a:r>
            <a:endParaRPr b="0" lang="fr-FR" sz="2400" spc="-1" strike="noStrike">
              <a:latin typeface="Arial"/>
            </a:endParaRPr>
          </a:p>
        </p:txBody>
      </p:sp>
    </p:spTree>
  </p:cSld>
  <mc:AlternateContent>
    <mc:Choice Requires="p14">
      <p:transition spd="med" p14:dur="800">
        <p:circle/>
      </p:transition>
    </mc:Choice>
    <mc:Fallback>
      <p:transition spd="med">
        <p:circl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83"/>
                                        </p:tgtEl>
                                        <p:attrNameLst>
                                          <p:attrName>style.visibility</p:attrName>
                                        </p:attrNameLst>
                                      </p:cBhvr>
                                      <p:to>
                                        <p:strVal val="visible"/>
                                      </p:to>
                                    </p:set>
                                    <p:animEffect filter="fade" transition="in">
                                      <p:cBhvr additive="repl">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10">
                                  <p:stCondLst>
                                    <p:cond delay="0"/>
                                  </p:stCondLst>
                                  <p:childTnLst>
                                    <p:set>
                                      <p:cBhvr>
                                        <p:cTn id="11" dur="1" fill="hold">
                                          <p:stCondLst>
                                            <p:cond delay="0"/>
                                          </p:stCondLst>
                                        </p:cTn>
                                        <p:tgtEl>
                                          <p:spTgt spid="84"/>
                                        </p:tgtEl>
                                        <p:attrNameLst>
                                          <p:attrName>style.visibility</p:attrName>
                                        </p:attrNameLst>
                                      </p:cBhvr>
                                      <p:to>
                                        <p:strVal val="visible"/>
                                      </p:to>
                                    </p:set>
                                    <p:animEffect filter="fade" transition="in">
                                      <p:cBhvr additive="repl">
                                        <p:cTn id="12" dur="5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10">
                                  <p:stCondLst>
                                    <p:cond delay="0"/>
                                  </p:stCondLst>
                                  <p:childTnLst>
                                    <p:set>
                                      <p:cBhvr>
                                        <p:cTn id="16" dur="1" fill="hold">
                                          <p:stCondLst>
                                            <p:cond delay="0"/>
                                          </p:stCondLst>
                                        </p:cTn>
                                        <p:tgtEl>
                                          <p:spTgt spid="85"/>
                                        </p:tgtEl>
                                        <p:attrNameLst>
                                          <p:attrName>style.visibility</p:attrName>
                                        </p:attrNameLst>
                                      </p:cBhvr>
                                      <p:to>
                                        <p:strVal val="visible"/>
                                      </p:to>
                                    </p:set>
                                    <p:animEffect filter="fade" transition="in">
                                      <p:cBhvr additive="repl">
                                        <p:cTn id="17" dur="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nodeType="clickEffect" fill="hold" presetClass="entr" presetID="10">
                                  <p:stCondLst>
                                    <p:cond delay="0"/>
                                  </p:stCondLst>
                                  <p:childTnLst>
                                    <p:set>
                                      <p:cBhvr>
                                        <p:cTn id="21" dur="1" fill="hold">
                                          <p:stCondLst>
                                            <p:cond delay="0"/>
                                          </p:stCondLst>
                                        </p:cTn>
                                        <p:tgtEl>
                                          <p:spTgt spid="86"/>
                                        </p:tgtEl>
                                        <p:attrNameLst>
                                          <p:attrName>style.visibility</p:attrName>
                                        </p:attrNameLst>
                                      </p:cBhvr>
                                      <p:to>
                                        <p:strVal val="visible"/>
                                      </p:to>
                                    </p:set>
                                    <p:animEffect filter="fade" transition="in">
                                      <p:cBhvr additive="repl">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10">
                                  <p:stCondLst>
                                    <p:cond delay="0"/>
                                  </p:stCondLst>
                                  <p:childTnLst>
                                    <p:set>
                                      <p:cBhvr>
                                        <p:cTn id="26" dur="1" fill="hold">
                                          <p:stCondLst>
                                            <p:cond delay="0"/>
                                          </p:stCondLst>
                                        </p:cTn>
                                        <p:tgtEl>
                                          <p:spTgt spid="87"/>
                                        </p:tgtEl>
                                        <p:attrNameLst>
                                          <p:attrName>style.visibility</p:attrName>
                                        </p:attrNameLst>
                                      </p:cBhvr>
                                      <p:to>
                                        <p:strVal val="visible"/>
                                      </p:to>
                                    </p:set>
                                    <p:animEffect filter="fade" transition="in">
                                      <p:cBhvr additive="repl">
                                        <p:cTn id="27" dur="5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0" y="290160"/>
            <a:ext cx="1219176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2400" spc="-1" strike="noStrike">
                <a:solidFill>
                  <a:srgbClr val="00b0f0"/>
                </a:solidFill>
                <a:latin typeface="Arial"/>
              </a:rPr>
              <a:t>● </a:t>
            </a:r>
            <a:r>
              <a:rPr b="0" lang="fr-FR" sz="2400" spc="-1" strike="noStrike">
                <a:solidFill>
                  <a:srgbClr val="00b0f0"/>
                </a:solidFill>
                <a:latin typeface="Arial"/>
              </a:rPr>
              <a:t>Le gain de temps est </a:t>
            </a:r>
            <a:r>
              <a:rPr b="0" lang="fr-FR" sz="2400" spc="-1" strike="noStrike">
                <a:solidFill>
                  <a:srgbClr val="ffff00"/>
                </a:solidFill>
                <a:latin typeface="Arial"/>
              </a:rPr>
              <a:t>minime </a:t>
            </a:r>
            <a:r>
              <a:rPr b="0" lang="fr-FR" sz="2400" spc="-1" strike="noStrike">
                <a:solidFill>
                  <a:srgbClr val="00b0f0"/>
                </a:solidFill>
                <a:latin typeface="Arial"/>
              </a:rPr>
              <a:t>par rapport à la ligne actuelle modernisée</a:t>
            </a:r>
            <a:endParaRPr b="0" lang="fr-FR" sz="2400" spc="-1" strike="noStrike">
              <a:latin typeface="Arial"/>
            </a:endParaRPr>
          </a:p>
        </p:txBody>
      </p:sp>
      <p:sp>
        <p:nvSpPr>
          <p:cNvPr id="89" name="CustomShape 2"/>
          <p:cNvSpPr/>
          <p:nvPr/>
        </p:nvSpPr>
        <p:spPr>
          <a:xfrm>
            <a:off x="0" y="1015920"/>
            <a:ext cx="12191760" cy="821880"/>
          </a:xfrm>
          <a:prstGeom prst="rect">
            <a:avLst/>
          </a:prstGeom>
          <a:noFill/>
          <a:ln>
            <a:noFill/>
          </a:ln>
        </p:spPr>
        <p:style>
          <a:lnRef idx="0"/>
          <a:fillRef idx="0"/>
          <a:effectRef idx="0"/>
          <a:fontRef idx="minor"/>
        </p:style>
        <p:txBody>
          <a:bodyPr lIns="90000" rIns="90000" tIns="45000" bIns="45000">
            <a:spAutoFit/>
          </a:bodyPr>
          <a:p>
            <a:pPr marL="343080" indent="-342720">
              <a:lnSpc>
                <a:spcPct val="100000"/>
              </a:lnSpc>
              <a:buClr>
                <a:srgbClr val="ffffff"/>
              </a:buClr>
              <a:buFont typeface="Wingdings" charset="2"/>
              <a:buChar char=""/>
            </a:pPr>
            <a:r>
              <a:rPr b="0" lang="fr-FR" sz="2400" spc="-1" strike="noStrike">
                <a:solidFill>
                  <a:srgbClr val="ffffff"/>
                </a:solidFill>
                <a:latin typeface="Arial"/>
              </a:rPr>
              <a:t>Avec la LGV : Bordeaux-Dax :         </a:t>
            </a:r>
            <a:r>
              <a:rPr b="1" lang="fr-FR" sz="2400" spc="-1" strike="noStrike">
                <a:solidFill>
                  <a:srgbClr val="ffff00"/>
                </a:solidFill>
                <a:latin typeface="Verdana"/>
                <a:ea typeface="Verdana"/>
              </a:rPr>
              <a:t>50mn</a:t>
            </a:r>
            <a:endParaRPr b="0" lang="fr-FR" sz="2400" spc="-1" strike="noStrike">
              <a:latin typeface="Arial"/>
            </a:endParaRPr>
          </a:p>
          <a:p>
            <a:pPr>
              <a:lnSpc>
                <a:spcPct val="100000"/>
              </a:lnSpc>
            </a:pPr>
            <a:r>
              <a:rPr b="0" lang="fr-FR" sz="2400" spc="-1" strike="noStrike">
                <a:solidFill>
                  <a:srgbClr val="ffffff"/>
                </a:solidFill>
                <a:latin typeface="Arial"/>
                <a:ea typeface="Verdana"/>
              </a:rPr>
              <a:t>                           </a:t>
            </a:r>
            <a:r>
              <a:rPr b="0" lang="fr-FR" sz="2400" spc="-1" strike="noStrike">
                <a:solidFill>
                  <a:srgbClr val="ffffff"/>
                </a:solidFill>
                <a:latin typeface="Arial"/>
                <a:ea typeface="Verdana"/>
              </a:rPr>
              <a:t>Bordeaux-Bayonne : </a:t>
            </a:r>
            <a:r>
              <a:rPr b="1" lang="fr-FR" sz="2400" spc="-1" strike="noStrike">
                <a:solidFill>
                  <a:srgbClr val="ffff00"/>
                </a:solidFill>
                <a:latin typeface="Verdana"/>
                <a:ea typeface="Verdana"/>
              </a:rPr>
              <a:t>1H15</a:t>
            </a:r>
            <a:endParaRPr b="0" lang="fr-FR" sz="2400" spc="-1" strike="noStrike">
              <a:latin typeface="Arial"/>
            </a:endParaRPr>
          </a:p>
        </p:txBody>
      </p:sp>
      <p:sp>
        <p:nvSpPr>
          <p:cNvPr id="90" name="CustomShape 3"/>
          <p:cNvSpPr/>
          <p:nvPr/>
        </p:nvSpPr>
        <p:spPr>
          <a:xfrm>
            <a:off x="0" y="2104560"/>
            <a:ext cx="12061080" cy="118764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ffffff"/>
              </a:buClr>
              <a:buFont typeface="Wingdings" charset="2"/>
              <a:buChar char=""/>
            </a:pPr>
            <a:r>
              <a:rPr b="0" lang="fr-FR" sz="2400" spc="-1" strike="noStrike">
                <a:solidFill>
                  <a:srgbClr val="ffffff"/>
                </a:solidFill>
                <a:latin typeface="Arial"/>
              </a:rPr>
              <a:t>Avec une ligne modernisée selon RFF (débat public) :</a:t>
            </a:r>
            <a:endParaRPr b="0" lang="fr-FR" sz="2400" spc="-1" strike="noStrike">
              <a:latin typeface="Arial"/>
            </a:endParaRPr>
          </a:p>
          <a:p>
            <a:pPr>
              <a:lnSpc>
                <a:spcPct val="100000"/>
              </a:lnSpc>
            </a:pPr>
            <a:r>
              <a:rPr b="0" lang="fr-FR" sz="2400" spc="-1" strike="noStrike">
                <a:solidFill>
                  <a:srgbClr val="ffffff"/>
                </a:solidFill>
                <a:latin typeface="Arial"/>
              </a:rPr>
              <a:t>                            </a:t>
            </a:r>
            <a:r>
              <a:rPr b="0" lang="fr-FR" sz="2400" spc="-1" strike="noStrike">
                <a:solidFill>
                  <a:srgbClr val="ffffff"/>
                </a:solidFill>
                <a:latin typeface="Arial"/>
              </a:rPr>
              <a:t>Bordeaux-Dax :         </a:t>
            </a:r>
            <a:r>
              <a:rPr b="1" lang="fr-FR" sz="2400" spc="-1" strike="noStrike">
                <a:solidFill>
                  <a:srgbClr val="ffff00"/>
                </a:solidFill>
                <a:latin typeface="Verdana"/>
                <a:ea typeface="Verdana"/>
              </a:rPr>
              <a:t>50mn</a:t>
            </a:r>
            <a:r>
              <a:rPr b="0" lang="fr-FR" sz="2400" spc="-1" strike="noStrike">
                <a:solidFill>
                  <a:srgbClr val="ffffff"/>
                </a:solidFill>
                <a:latin typeface="Arial"/>
                <a:ea typeface="Verdana"/>
              </a:rPr>
              <a:t> </a:t>
            </a:r>
            <a:endParaRPr b="0" lang="fr-FR" sz="2400" spc="-1" strike="noStrike">
              <a:latin typeface="Arial"/>
            </a:endParaRPr>
          </a:p>
          <a:p>
            <a:pPr>
              <a:lnSpc>
                <a:spcPct val="100000"/>
              </a:lnSpc>
            </a:pPr>
            <a:r>
              <a:rPr b="0" lang="fr-FR" sz="2400" spc="-1" strike="noStrike">
                <a:solidFill>
                  <a:srgbClr val="ffffff"/>
                </a:solidFill>
                <a:latin typeface="Arial"/>
                <a:ea typeface="Verdana"/>
              </a:rPr>
              <a:t>                            </a:t>
            </a:r>
            <a:r>
              <a:rPr b="0" lang="fr-FR" sz="2400" spc="-1" strike="noStrike">
                <a:solidFill>
                  <a:srgbClr val="ffffff"/>
                </a:solidFill>
                <a:latin typeface="Arial"/>
                <a:ea typeface="Verdana"/>
              </a:rPr>
              <a:t>Bordeaux-Bayonne : </a:t>
            </a:r>
            <a:r>
              <a:rPr b="1" lang="fr-FR" sz="2400" spc="-1" strike="noStrike">
                <a:solidFill>
                  <a:srgbClr val="ffff00"/>
                </a:solidFill>
                <a:latin typeface="Verdana"/>
                <a:ea typeface="Verdana"/>
              </a:rPr>
              <a:t>1H19 </a:t>
            </a:r>
            <a:endParaRPr b="0" lang="fr-FR" sz="2400" spc="-1" strike="noStrike">
              <a:latin typeface="Arial"/>
            </a:endParaRPr>
          </a:p>
        </p:txBody>
      </p:sp>
      <p:sp>
        <p:nvSpPr>
          <p:cNvPr id="91" name="CustomShape 4"/>
          <p:cNvSpPr/>
          <p:nvPr/>
        </p:nvSpPr>
        <p:spPr>
          <a:xfrm>
            <a:off x="0" y="3672000"/>
            <a:ext cx="12191760" cy="821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2400" spc="-1" strike="noStrike">
                <a:solidFill>
                  <a:srgbClr val="00b0f0"/>
                </a:solidFill>
                <a:latin typeface="Arial"/>
              </a:rPr>
              <a:t>●</a:t>
            </a:r>
            <a:r>
              <a:rPr b="0" lang="fr-FR" sz="2400" spc="-1" strike="noStrike">
                <a:solidFill>
                  <a:srgbClr val="ffffff"/>
                </a:solidFill>
                <a:latin typeface="Arial"/>
              </a:rPr>
              <a:t> </a:t>
            </a:r>
            <a:r>
              <a:rPr b="0" lang="fr-FR" sz="2400" spc="-1" strike="noStrike">
                <a:solidFill>
                  <a:srgbClr val="00b0f0"/>
                </a:solidFill>
                <a:latin typeface="Arial"/>
              </a:rPr>
              <a:t>Coût de la « minute gagnée », 20 minutes soit </a:t>
            </a:r>
            <a:r>
              <a:rPr b="1" lang="fr-FR" sz="2400" spc="-1" strike="noStrike">
                <a:solidFill>
                  <a:srgbClr val="ffff00"/>
                </a:solidFill>
                <a:latin typeface="Verdana"/>
                <a:ea typeface="Verdana"/>
              </a:rPr>
              <a:t>255</a:t>
            </a:r>
            <a:r>
              <a:rPr b="0" lang="fr-FR" sz="2400" spc="-1" strike="noStrike">
                <a:solidFill>
                  <a:srgbClr val="ffffff"/>
                </a:solidFill>
                <a:latin typeface="Arial"/>
                <a:ea typeface="Verdana"/>
              </a:rPr>
              <a:t> </a:t>
            </a:r>
            <a:r>
              <a:rPr b="0" lang="fr-FR" sz="2400" spc="-1" strike="noStrike">
                <a:solidFill>
                  <a:srgbClr val="ffff00"/>
                </a:solidFill>
                <a:latin typeface="Arial"/>
                <a:ea typeface="Verdana"/>
              </a:rPr>
              <a:t>millions d’euros la minute gagnée</a:t>
            </a:r>
            <a:endParaRPr b="0" lang="fr-FR" sz="2400" spc="-1" strike="noStrike">
              <a:latin typeface="Arial"/>
            </a:endParaRPr>
          </a:p>
          <a:p>
            <a:pPr>
              <a:lnSpc>
                <a:spcPct val="100000"/>
              </a:lnSpc>
            </a:pPr>
            <a:endParaRPr b="0" lang="fr-FR" sz="2400" spc="-1" strike="noStrike">
              <a:latin typeface="Arial"/>
            </a:endParaRPr>
          </a:p>
        </p:txBody>
      </p:sp>
      <p:sp>
        <p:nvSpPr>
          <p:cNvPr id="92" name="CustomShape 5"/>
          <p:cNvSpPr/>
          <p:nvPr/>
        </p:nvSpPr>
        <p:spPr>
          <a:xfrm>
            <a:off x="0" y="4639320"/>
            <a:ext cx="1219176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2400" spc="-1" strike="noStrike">
                <a:solidFill>
                  <a:srgbClr val="00b0f0"/>
                </a:solidFill>
                <a:latin typeface="Arial"/>
              </a:rPr>
              <a:t>●</a:t>
            </a:r>
            <a:r>
              <a:rPr b="0" lang="fr-FR" sz="1800" spc="-1" strike="noStrike">
                <a:solidFill>
                  <a:srgbClr val="00b0f0"/>
                </a:solidFill>
                <a:latin typeface="Arial"/>
              </a:rPr>
              <a:t> </a:t>
            </a:r>
            <a:r>
              <a:rPr b="0" lang="fr-FR" sz="2400" spc="-1" strike="noStrike">
                <a:solidFill>
                  <a:srgbClr val="00b0f0"/>
                </a:solidFill>
                <a:latin typeface="Arial"/>
              </a:rPr>
              <a:t>Coût au km de Bordeaux- Toulouse – Dax : </a:t>
            </a:r>
            <a:r>
              <a:rPr b="1" lang="fr-FR" sz="2400" spc="-1" strike="noStrike">
                <a:solidFill>
                  <a:srgbClr val="ffff00"/>
                </a:solidFill>
                <a:latin typeface="Verdana"/>
                <a:ea typeface="Verdana"/>
              </a:rPr>
              <a:t>39,32</a:t>
            </a:r>
            <a:r>
              <a:rPr b="0" lang="fr-FR" sz="2400" spc="-1" strike="noStrike">
                <a:solidFill>
                  <a:srgbClr val="ffff00"/>
                </a:solidFill>
                <a:latin typeface="Arial"/>
                <a:ea typeface="Verdana"/>
              </a:rPr>
              <a:t> millions d’euros</a:t>
            </a:r>
            <a:endParaRPr b="0" lang="fr-FR" sz="2400" spc="-1" strike="noStrike">
              <a:latin typeface="Arial"/>
            </a:endParaRPr>
          </a:p>
        </p:txBody>
      </p:sp>
      <p:sp>
        <p:nvSpPr>
          <p:cNvPr id="93" name="CustomShape 6"/>
          <p:cNvSpPr/>
          <p:nvPr/>
        </p:nvSpPr>
        <p:spPr>
          <a:xfrm>
            <a:off x="0" y="5442840"/>
            <a:ext cx="12061080" cy="45612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ffffff"/>
              </a:buClr>
              <a:buFont typeface="Wingdings" charset="2"/>
              <a:buChar char=""/>
            </a:pPr>
            <a:r>
              <a:rPr b="0" lang="fr-FR" sz="2400" spc="-1" strike="noStrike">
                <a:solidFill>
                  <a:srgbClr val="ffffff"/>
                </a:solidFill>
                <a:latin typeface="Arial"/>
              </a:rPr>
              <a:t>Soit le prix de 4 EHPAD ou 2 collèges ou presque un lycée pour 1Km de LGV !</a:t>
            </a:r>
            <a:endParaRPr b="0" lang="fr-FR" sz="2400" spc="-1" strike="noStrike">
              <a:latin typeface="Arial"/>
            </a:endParaRPr>
          </a:p>
        </p:txBody>
      </p:sp>
    </p:spTree>
  </p:cSld>
  <mc:AlternateContent>
    <mc:Choice Requires="p14">
      <p:transition spd="med" p14:dur="800">
        <p:circle/>
      </p:transition>
    </mc:Choice>
    <mc:Fallback>
      <p:transition spd="med">
        <p:circle/>
      </p:transition>
    </mc:Fallback>
  </mc:AlternateContent>
  <p:timing>
    <p:tnLst>
      <p:par>
        <p:cTn id="28" dur="indefinite" restart="never" nodeType="tmRoot">
          <p:childTnLst>
            <p:seq>
              <p:cTn id="29" dur="indefinite" nodeType="mainSeq">
                <p:childTnLst>
                  <p:par>
                    <p:cTn id="30" fill="hold">
                      <p:stCondLst>
                        <p:cond delay="indefinite"/>
                      </p:stCondLst>
                      <p:childTnLst>
                        <p:par>
                          <p:cTn id="31" fill="hold">
                            <p:stCondLst>
                              <p:cond delay="0"/>
                            </p:stCondLst>
                            <p:childTnLst>
                              <p:par>
                                <p:cTn id="32" nodeType="clickEffect" fill="hold" presetClass="entr" presetID="10">
                                  <p:stCondLst>
                                    <p:cond delay="0"/>
                                  </p:stCondLst>
                                  <p:childTnLst>
                                    <p:set>
                                      <p:cBhvr>
                                        <p:cTn id="33" dur="1" fill="hold">
                                          <p:stCondLst>
                                            <p:cond delay="0"/>
                                          </p:stCondLst>
                                        </p:cTn>
                                        <p:tgtEl>
                                          <p:spTgt spid="89"/>
                                        </p:tgtEl>
                                        <p:attrNameLst>
                                          <p:attrName>style.visibility</p:attrName>
                                        </p:attrNameLst>
                                      </p:cBhvr>
                                      <p:to>
                                        <p:strVal val="visible"/>
                                      </p:to>
                                    </p:set>
                                    <p:animEffect filter="fade" transition="in">
                                      <p:cBhvr additive="repl">
                                        <p:cTn id="34" dur="500"/>
                                        <p:tgtEl>
                                          <p:spTgt spid="89"/>
                                        </p:tgtEl>
                                      </p:cBhvr>
                                    </p:animEffec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0">
                                  <p:stCondLst>
                                    <p:cond delay="0"/>
                                  </p:stCondLst>
                                  <p:childTnLst>
                                    <p:set>
                                      <p:cBhvr>
                                        <p:cTn id="38" dur="1" fill="hold">
                                          <p:stCondLst>
                                            <p:cond delay="0"/>
                                          </p:stCondLst>
                                        </p:cTn>
                                        <p:tgtEl>
                                          <p:spTgt spid="90"/>
                                        </p:tgtEl>
                                        <p:attrNameLst>
                                          <p:attrName>style.visibility</p:attrName>
                                        </p:attrNameLst>
                                      </p:cBhvr>
                                      <p:to>
                                        <p:strVal val="visible"/>
                                      </p:to>
                                    </p:set>
                                    <p:animEffect filter="fade" transition="in">
                                      <p:cBhvr additive="repl">
                                        <p:cTn id="39" dur="500"/>
                                        <p:tgtEl>
                                          <p:spTgt spid="90"/>
                                        </p:tgtEl>
                                      </p:cBhvr>
                                    </p:animEffect>
                                  </p:childTnLst>
                                </p:cTn>
                              </p:par>
                            </p:childTnLst>
                          </p:cTn>
                        </p:par>
                      </p:childTnLst>
                    </p:cTn>
                  </p:par>
                  <p:par>
                    <p:cTn id="40" fill="hold">
                      <p:stCondLst>
                        <p:cond delay="indefinite"/>
                      </p:stCondLst>
                      <p:childTnLst>
                        <p:par>
                          <p:cTn id="41" fill="hold">
                            <p:stCondLst>
                              <p:cond delay="0"/>
                            </p:stCondLst>
                            <p:childTnLst>
                              <p:par>
                                <p:cTn id="42" nodeType="clickEffect" fill="hold" presetClass="entr" presetID="10">
                                  <p:stCondLst>
                                    <p:cond delay="0"/>
                                  </p:stCondLst>
                                  <p:childTnLst>
                                    <p:set>
                                      <p:cBhvr>
                                        <p:cTn id="43" dur="1" fill="hold">
                                          <p:stCondLst>
                                            <p:cond delay="0"/>
                                          </p:stCondLst>
                                        </p:cTn>
                                        <p:tgtEl>
                                          <p:spTgt spid="91"/>
                                        </p:tgtEl>
                                        <p:attrNameLst>
                                          <p:attrName>style.visibility</p:attrName>
                                        </p:attrNameLst>
                                      </p:cBhvr>
                                      <p:to>
                                        <p:strVal val="visible"/>
                                      </p:to>
                                    </p:set>
                                    <p:animEffect filter="fade" transition="in">
                                      <p:cBhvr additive="repl">
                                        <p:cTn id="44" dur="500"/>
                                        <p:tgtEl>
                                          <p:spTgt spid="91"/>
                                        </p:tgtEl>
                                      </p:cBhvr>
                                    </p:animEffec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0">
                                  <p:stCondLst>
                                    <p:cond delay="0"/>
                                  </p:stCondLst>
                                  <p:childTnLst>
                                    <p:set>
                                      <p:cBhvr>
                                        <p:cTn id="48" dur="1" fill="hold">
                                          <p:stCondLst>
                                            <p:cond delay="0"/>
                                          </p:stCondLst>
                                        </p:cTn>
                                        <p:tgtEl>
                                          <p:spTgt spid="92"/>
                                        </p:tgtEl>
                                        <p:attrNameLst>
                                          <p:attrName>style.visibility</p:attrName>
                                        </p:attrNameLst>
                                      </p:cBhvr>
                                      <p:to>
                                        <p:strVal val="visible"/>
                                      </p:to>
                                    </p:set>
                                    <p:animEffect filter="fade" transition="in">
                                      <p:cBhvr additive="repl">
                                        <p:cTn id="49" dur="500"/>
                                        <p:tgtEl>
                                          <p:spTgt spid="92"/>
                                        </p:tgtEl>
                                      </p:cBhvr>
                                    </p:animEffect>
                                  </p:childTnLst>
                                </p:cTn>
                              </p:par>
                            </p:childTnLst>
                          </p:cTn>
                        </p:par>
                      </p:childTnLst>
                    </p:cTn>
                  </p:par>
                  <p:par>
                    <p:cTn id="50" fill="hold">
                      <p:stCondLst>
                        <p:cond delay="indefinite"/>
                      </p:stCondLst>
                      <p:childTnLst>
                        <p:par>
                          <p:cTn id="51" fill="hold">
                            <p:stCondLst>
                              <p:cond delay="0"/>
                            </p:stCondLst>
                            <p:childTnLst>
                              <p:par>
                                <p:cTn id="52" nodeType="clickEffect" fill="hold" presetClass="entr" presetID="10">
                                  <p:stCondLst>
                                    <p:cond delay="0"/>
                                  </p:stCondLst>
                                  <p:childTnLst>
                                    <p:set>
                                      <p:cBhvr>
                                        <p:cTn id="53" dur="1" fill="hold">
                                          <p:stCondLst>
                                            <p:cond delay="0"/>
                                          </p:stCondLst>
                                        </p:cTn>
                                        <p:tgtEl>
                                          <p:spTgt spid="93"/>
                                        </p:tgtEl>
                                        <p:attrNameLst>
                                          <p:attrName>style.visibility</p:attrName>
                                        </p:attrNameLst>
                                      </p:cBhvr>
                                      <p:to>
                                        <p:strVal val="visible"/>
                                      </p:to>
                                    </p:set>
                                    <p:animEffect filter="fade" transition="in">
                                      <p:cBhvr additive="repl">
                                        <p:cTn id="54" dur="5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100080" y="116640"/>
            <a:ext cx="1219176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2400" spc="-1" strike="noStrike">
                <a:solidFill>
                  <a:srgbClr val="ffff00"/>
                </a:solidFill>
                <a:latin typeface="Arial"/>
              </a:rPr>
              <a:t>                 </a:t>
            </a:r>
            <a:endParaRPr b="0" lang="fr-FR" sz="2400" spc="-1" strike="noStrike">
              <a:latin typeface="Arial"/>
            </a:endParaRPr>
          </a:p>
        </p:txBody>
      </p:sp>
      <p:sp>
        <p:nvSpPr>
          <p:cNvPr id="95" name="CustomShape 2"/>
          <p:cNvSpPr/>
          <p:nvPr/>
        </p:nvSpPr>
        <p:spPr>
          <a:xfrm>
            <a:off x="0" y="245880"/>
            <a:ext cx="1201752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2400" spc="-1" strike="noStrike">
                <a:solidFill>
                  <a:srgbClr val="00b0f0"/>
                </a:solidFill>
                <a:latin typeface="Arial"/>
              </a:rPr>
              <a:t>●</a:t>
            </a:r>
            <a:r>
              <a:rPr b="0" lang="fr-FR" sz="2400" spc="-1" strike="noStrike">
                <a:solidFill>
                  <a:srgbClr val="ffffff"/>
                </a:solidFill>
                <a:latin typeface="Arial"/>
              </a:rPr>
              <a:t> </a:t>
            </a:r>
            <a:r>
              <a:rPr b="0" lang="fr-FR" sz="2400" spc="-1" strike="noStrike">
                <a:solidFill>
                  <a:srgbClr val="00b0f0"/>
                </a:solidFill>
                <a:latin typeface="Arial"/>
              </a:rPr>
              <a:t>Des prévisions de trafic surestimées</a:t>
            </a:r>
            <a:endParaRPr b="0" lang="fr-FR" sz="2400" spc="-1" strike="noStrike">
              <a:latin typeface="Arial"/>
            </a:endParaRPr>
          </a:p>
        </p:txBody>
      </p:sp>
      <p:sp>
        <p:nvSpPr>
          <p:cNvPr id="96" name="CustomShape 3"/>
          <p:cNvSpPr/>
          <p:nvPr/>
        </p:nvSpPr>
        <p:spPr>
          <a:xfrm>
            <a:off x="0" y="1926720"/>
            <a:ext cx="12075480" cy="821880"/>
          </a:xfrm>
          <a:prstGeom prst="rect">
            <a:avLst/>
          </a:prstGeom>
          <a:noFill/>
          <a:ln>
            <a:noFill/>
          </a:ln>
        </p:spPr>
        <p:style>
          <a:lnRef idx="0"/>
          <a:fillRef idx="0"/>
          <a:effectRef idx="0"/>
          <a:fontRef idx="minor"/>
        </p:style>
        <p:txBody>
          <a:bodyPr lIns="90000" rIns="90000" tIns="45000" bIns="45000">
            <a:spAutoFit/>
          </a:bodyPr>
          <a:p>
            <a:pPr marL="343080" indent="-342720" algn="just">
              <a:lnSpc>
                <a:spcPct val="100000"/>
              </a:lnSpc>
              <a:buClr>
                <a:srgbClr val="ffffff"/>
              </a:buClr>
              <a:buFont typeface="Wingdings" charset="2"/>
              <a:buChar char=""/>
            </a:pPr>
            <a:r>
              <a:rPr b="0" lang="fr-FR" sz="2400" spc="-1" strike="noStrike">
                <a:solidFill>
                  <a:srgbClr val="ffffff"/>
                </a:solidFill>
                <a:latin typeface="Arial"/>
                <a:ea typeface="Calibri"/>
              </a:rPr>
              <a:t>Cour européenne des comptes 2020: « </a:t>
            </a:r>
            <a:r>
              <a:rPr b="0" i="1" lang="fr-FR" sz="2400" spc="-1" strike="noStrike">
                <a:solidFill>
                  <a:srgbClr val="ffffff"/>
                </a:solidFill>
                <a:latin typeface="Arial"/>
                <a:ea typeface="Calibri"/>
              </a:rPr>
              <a:t>Les données relatives au trafic sont de </a:t>
            </a:r>
            <a:r>
              <a:rPr b="0" i="1" lang="fr-FR" sz="2400" spc="-1" strike="noStrike">
                <a:solidFill>
                  <a:srgbClr val="ffff00"/>
                </a:solidFill>
                <a:latin typeface="Arial"/>
                <a:ea typeface="Calibri"/>
              </a:rPr>
              <a:t>qualité médiocre</a:t>
            </a:r>
            <a:r>
              <a:rPr b="0" i="1" lang="fr-FR" sz="2400" spc="-1" strike="noStrike">
                <a:solidFill>
                  <a:srgbClr val="ffffff"/>
                </a:solidFill>
                <a:latin typeface="Arial"/>
                <a:ea typeface="Calibri"/>
              </a:rPr>
              <a:t>, notamment en raison de </a:t>
            </a:r>
            <a:r>
              <a:rPr b="0" i="1" lang="fr-FR" sz="2400" spc="-1" strike="noStrike">
                <a:solidFill>
                  <a:srgbClr val="ffff00"/>
                </a:solidFill>
                <a:latin typeface="Arial"/>
                <a:ea typeface="Calibri"/>
              </a:rPr>
              <a:t>prévisions trop optimistes</a:t>
            </a:r>
            <a:r>
              <a:rPr b="0" i="1" lang="fr-FR" sz="2400" spc="-1" strike="noStrike">
                <a:solidFill>
                  <a:srgbClr val="ffffff"/>
                </a:solidFill>
                <a:latin typeface="Arial"/>
                <a:ea typeface="Calibri"/>
              </a:rPr>
              <a:t>. »</a:t>
            </a:r>
            <a:endParaRPr b="0" lang="fr-FR" sz="2400" spc="-1" strike="noStrike">
              <a:latin typeface="Arial"/>
            </a:endParaRPr>
          </a:p>
        </p:txBody>
      </p:sp>
      <p:sp>
        <p:nvSpPr>
          <p:cNvPr id="97" name="CustomShape 4"/>
          <p:cNvSpPr/>
          <p:nvPr/>
        </p:nvSpPr>
        <p:spPr>
          <a:xfrm>
            <a:off x="0" y="932760"/>
            <a:ext cx="12191760" cy="821880"/>
          </a:xfrm>
          <a:prstGeom prst="rect">
            <a:avLst/>
          </a:prstGeom>
          <a:noFill/>
          <a:ln>
            <a:noFill/>
          </a:ln>
        </p:spPr>
        <p:style>
          <a:lnRef idx="0"/>
          <a:fillRef idx="0"/>
          <a:effectRef idx="0"/>
          <a:fontRef idx="minor"/>
        </p:style>
        <p:txBody>
          <a:bodyPr lIns="90000" rIns="90000" tIns="45000" bIns="45000">
            <a:spAutoFit/>
          </a:bodyPr>
          <a:p>
            <a:pPr marL="343080" indent="-342720" algn="just">
              <a:lnSpc>
                <a:spcPct val="100000"/>
              </a:lnSpc>
              <a:buClr>
                <a:srgbClr val="ffffff"/>
              </a:buClr>
              <a:buFont typeface="Wingdings" charset="2"/>
              <a:buChar char=""/>
            </a:pPr>
            <a:r>
              <a:rPr b="0" lang="fr-FR" sz="2400" spc="-1" strike="noStrike">
                <a:solidFill>
                  <a:srgbClr val="ffffff"/>
                </a:solidFill>
                <a:latin typeface="Arial"/>
              </a:rPr>
              <a:t>Cour des comptes 2014 : Les projets de LGV ont </a:t>
            </a:r>
            <a:r>
              <a:rPr b="0" lang="fr-FR" sz="2400" spc="-1" strike="noStrike">
                <a:solidFill>
                  <a:srgbClr val="ffff00"/>
                </a:solidFill>
                <a:latin typeface="Arial"/>
              </a:rPr>
              <a:t>surestimé</a:t>
            </a:r>
            <a:r>
              <a:rPr b="0" lang="fr-FR" sz="2400" spc="-1" strike="noStrike">
                <a:solidFill>
                  <a:srgbClr val="ffffff"/>
                </a:solidFill>
                <a:latin typeface="Arial"/>
              </a:rPr>
              <a:t> les projections de fréquentation.</a:t>
            </a:r>
            <a:endParaRPr b="0" lang="fr-FR" sz="2400" spc="-1" strike="noStrike">
              <a:latin typeface="Arial"/>
            </a:endParaRPr>
          </a:p>
        </p:txBody>
      </p:sp>
      <p:sp>
        <p:nvSpPr>
          <p:cNvPr id="98" name="CustomShape 5"/>
          <p:cNvSpPr/>
          <p:nvPr/>
        </p:nvSpPr>
        <p:spPr>
          <a:xfrm>
            <a:off x="0" y="3505680"/>
            <a:ext cx="1219176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2400" spc="-1" strike="noStrike">
                <a:solidFill>
                  <a:srgbClr val="00b0f0"/>
                </a:solidFill>
                <a:latin typeface="Arial"/>
              </a:rPr>
              <a:t>●</a:t>
            </a:r>
            <a:r>
              <a:rPr b="0" lang="fr-FR" sz="1800" spc="-1" strike="noStrike">
                <a:solidFill>
                  <a:srgbClr val="ffffff"/>
                </a:solidFill>
                <a:latin typeface="Arial"/>
              </a:rPr>
              <a:t> </a:t>
            </a:r>
            <a:r>
              <a:rPr b="0" lang="fr-FR" sz="2400" spc="-1" strike="noStrike">
                <a:solidFill>
                  <a:srgbClr val="00b0f0"/>
                </a:solidFill>
                <a:latin typeface="Arial"/>
              </a:rPr>
              <a:t>La LGV pour libérer la ligne existante pour le fret </a:t>
            </a:r>
            <a:endParaRPr b="0" lang="fr-FR" sz="2400" spc="-1" strike="noStrike">
              <a:latin typeface="Arial"/>
            </a:endParaRPr>
          </a:p>
        </p:txBody>
      </p:sp>
      <p:sp>
        <p:nvSpPr>
          <p:cNvPr id="99" name="CustomShape 6"/>
          <p:cNvSpPr/>
          <p:nvPr/>
        </p:nvSpPr>
        <p:spPr>
          <a:xfrm>
            <a:off x="0" y="4286880"/>
            <a:ext cx="12191760" cy="2147760"/>
          </a:xfrm>
          <a:prstGeom prst="rect">
            <a:avLst/>
          </a:prstGeom>
          <a:noFill/>
          <a:ln>
            <a:noFill/>
          </a:ln>
        </p:spPr>
        <p:style>
          <a:lnRef idx="0"/>
          <a:fillRef idx="0"/>
          <a:effectRef idx="0"/>
          <a:fontRef idx="minor"/>
        </p:style>
        <p:txBody>
          <a:bodyPr lIns="90000" rIns="90000" tIns="45000" bIns="45000">
            <a:spAutoFit/>
          </a:bodyPr>
          <a:p>
            <a:pPr algn="just">
              <a:lnSpc>
                <a:spcPct val="107000"/>
              </a:lnSpc>
              <a:spcAft>
                <a:spcPts val="799"/>
              </a:spcAft>
            </a:pPr>
            <a:r>
              <a:rPr b="0" lang="fr-FR" sz="2400" spc="-1" strike="noStrike">
                <a:solidFill>
                  <a:srgbClr val="ffffff"/>
                </a:solidFill>
                <a:latin typeface="Arial"/>
                <a:ea typeface="Calibri"/>
              </a:rPr>
              <a:t>De Vitoria à Dax, la ligne est mixte.  A proximité de Dax les trains de fret devront emprunter la ligne existante vers Bordeaux, car ils ne peuvent circuler sur la LGV. Ils viendront donc se cumuler avec ceux qui auront transité par la ligne actuelle. </a:t>
            </a:r>
            <a:endParaRPr b="0" lang="fr-FR" sz="2400" spc="-1" strike="noStrike">
              <a:latin typeface="Arial"/>
            </a:endParaRPr>
          </a:p>
          <a:p>
            <a:pPr algn="just">
              <a:lnSpc>
                <a:spcPct val="107000"/>
              </a:lnSpc>
              <a:spcAft>
                <a:spcPts val="799"/>
              </a:spcAft>
            </a:pPr>
            <a:r>
              <a:rPr b="0" lang="fr-FR" sz="2400" spc="-1" strike="noStrike">
                <a:solidFill>
                  <a:srgbClr val="ffff00"/>
                </a:solidFill>
                <a:latin typeface="Arial"/>
                <a:ea typeface="Calibri"/>
              </a:rPr>
              <a:t>Où est la </a:t>
            </a:r>
            <a:r>
              <a:rPr b="0" i="1" lang="fr-FR" sz="2400" spc="-1" strike="noStrike">
                <a:solidFill>
                  <a:srgbClr val="ffff00"/>
                </a:solidFill>
                <a:latin typeface="Arial"/>
                <a:ea typeface="Calibri"/>
              </a:rPr>
              <a:t>« libération de nouvelles capacités »</a:t>
            </a:r>
            <a:r>
              <a:rPr b="0" lang="fr-FR" sz="2400" spc="-1" strike="noStrike">
                <a:solidFill>
                  <a:srgbClr val="ffffff"/>
                </a:solidFill>
                <a:latin typeface="Arial"/>
                <a:ea typeface="Calibri"/>
              </a:rPr>
              <a:t> sinon les quelques TGV qui n’emprunteront plus la ligne actuelle? </a:t>
            </a:r>
            <a:endParaRPr b="0" lang="fr-FR" sz="2400" spc="-1" strike="noStrike">
              <a:latin typeface="Arial"/>
            </a:endParaRPr>
          </a:p>
        </p:txBody>
      </p:sp>
    </p:spTree>
  </p:cSld>
  <mc:AlternateContent>
    <mc:Choice Requires="p14">
      <p:transition spd="med" p14:dur="800">
        <p:circle/>
      </p:transition>
    </mc:Choice>
    <mc:Fallback>
      <p:transition spd="med">
        <p:circle/>
      </p:transition>
    </mc:Fallback>
  </mc:AlternateContent>
  <p:timing>
    <p:tnLst>
      <p:par>
        <p:cTn id="55" dur="indefinite" restart="never" nodeType="tmRoot">
          <p:childTnLst>
            <p:seq>
              <p:cTn id="56" dur="indefinite" nodeType="mainSeq">
                <p:childTnLst>
                  <p:par>
                    <p:cTn id="57" fill="hold">
                      <p:stCondLst>
                        <p:cond delay="indefinite"/>
                      </p:stCondLst>
                      <p:childTnLst>
                        <p:par>
                          <p:cTn id="58" fill="hold">
                            <p:stCondLst>
                              <p:cond delay="0"/>
                            </p:stCondLst>
                            <p:childTnLst>
                              <p:par>
                                <p:cTn id="59" nodeType="clickEffect" fill="hold" presetClass="entr" presetID="10">
                                  <p:stCondLst>
                                    <p:cond delay="0"/>
                                  </p:stCondLst>
                                  <p:childTnLst>
                                    <p:set>
                                      <p:cBhvr>
                                        <p:cTn id="60" dur="1" fill="hold">
                                          <p:stCondLst>
                                            <p:cond delay="0"/>
                                          </p:stCondLst>
                                        </p:cTn>
                                        <p:tgtEl>
                                          <p:spTgt spid="97"/>
                                        </p:tgtEl>
                                        <p:attrNameLst>
                                          <p:attrName>style.visibility</p:attrName>
                                        </p:attrNameLst>
                                      </p:cBhvr>
                                      <p:to>
                                        <p:strVal val="visible"/>
                                      </p:to>
                                    </p:set>
                                    <p:animEffect filter="fade" transition="in">
                                      <p:cBhvr additive="repl">
                                        <p:cTn id="61" dur="500"/>
                                        <p:tgtEl>
                                          <p:spTgt spid="97"/>
                                        </p:tgtEl>
                                      </p:cBhvr>
                                    </p:animEffect>
                                  </p:childTnLst>
                                </p:cTn>
                              </p:par>
                            </p:childTnLst>
                          </p:cTn>
                        </p:par>
                      </p:childTnLst>
                    </p:cTn>
                  </p:par>
                  <p:par>
                    <p:cTn id="62" fill="hold">
                      <p:stCondLst>
                        <p:cond delay="indefinite"/>
                      </p:stCondLst>
                      <p:childTnLst>
                        <p:par>
                          <p:cTn id="63" fill="hold">
                            <p:stCondLst>
                              <p:cond delay="0"/>
                            </p:stCondLst>
                            <p:childTnLst>
                              <p:par>
                                <p:cTn id="64" nodeType="clickEffect" fill="hold" presetClass="entr" presetID="10">
                                  <p:stCondLst>
                                    <p:cond delay="0"/>
                                  </p:stCondLst>
                                  <p:childTnLst>
                                    <p:set>
                                      <p:cBhvr>
                                        <p:cTn id="65" dur="1" fill="hold">
                                          <p:stCondLst>
                                            <p:cond delay="0"/>
                                          </p:stCondLst>
                                        </p:cTn>
                                        <p:tgtEl>
                                          <p:spTgt spid="96"/>
                                        </p:tgtEl>
                                        <p:attrNameLst>
                                          <p:attrName>style.visibility</p:attrName>
                                        </p:attrNameLst>
                                      </p:cBhvr>
                                      <p:to>
                                        <p:strVal val="visible"/>
                                      </p:to>
                                    </p:set>
                                    <p:animEffect filter="fade" transition="in">
                                      <p:cBhvr additive="repl">
                                        <p:cTn id="66" dur="500"/>
                                        <p:tgtEl>
                                          <p:spTgt spid="96"/>
                                        </p:tgtEl>
                                      </p:cBhvr>
                                    </p:animEffect>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10">
                                  <p:stCondLst>
                                    <p:cond delay="0"/>
                                  </p:stCondLst>
                                  <p:childTnLst>
                                    <p:set>
                                      <p:cBhvr>
                                        <p:cTn id="70" dur="1" fill="hold">
                                          <p:stCondLst>
                                            <p:cond delay="0"/>
                                          </p:stCondLst>
                                        </p:cTn>
                                        <p:tgtEl>
                                          <p:spTgt spid="98"/>
                                        </p:tgtEl>
                                        <p:attrNameLst>
                                          <p:attrName>style.visibility</p:attrName>
                                        </p:attrNameLst>
                                      </p:cBhvr>
                                      <p:to>
                                        <p:strVal val="visible"/>
                                      </p:to>
                                    </p:set>
                                    <p:animEffect filter="fade" transition="in">
                                      <p:cBhvr additive="repl">
                                        <p:cTn id="71" dur="500"/>
                                        <p:tgtEl>
                                          <p:spTgt spid="98"/>
                                        </p:tgtEl>
                                      </p:cBhvr>
                                    </p:animEffect>
                                  </p:childTnLst>
                                </p:cTn>
                              </p:par>
                            </p:childTnLst>
                          </p:cTn>
                        </p:par>
                      </p:childTnLst>
                    </p:cTn>
                  </p:par>
                  <p:par>
                    <p:cTn id="72" fill="hold">
                      <p:stCondLst>
                        <p:cond delay="indefinite"/>
                      </p:stCondLst>
                      <p:childTnLst>
                        <p:par>
                          <p:cTn id="73" fill="hold">
                            <p:stCondLst>
                              <p:cond delay="0"/>
                            </p:stCondLst>
                            <p:childTnLst>
                              <p:par>
                                <p:cTn id="74" nodeType="clickEffect" fill="hold" presetClass="entr" presetID="10">
                                  <p:stCondLst>
                                    <p:cond delay="0"/>
                                  </p:stCondLst>
                                  <p:childTnLst>
                                    <p:set>
                                      <p:cBhvr>
                                        <p:cTn id="75" dur="1" fill="hold">
                                          <p:stCondLst>
                                            <p:cond delay="0"/>
                                          </p:stCondLst>
                                        </p:cTn>
                                        <p:tgtEl>
                                          <p:spTgt spid="99"/>
                                        </p:tgtEl>
                                        <p:attrNameLst>
                                          <p:attrName>style.visibility</p:attrName>
                                        </p:attrNameLst>
                                      </p:cBhvr>
                                      <p:to>
                                        <p:strVal val="visible"/>
                                      </p:to>
                                    </p:set>
                                    <p:animEffect filter="fade" transition="in">
                                      <p:cBhvr additive="repl">
                                        <p:cTn id="76" dur="5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ustomShape 1"/>
          <p:cNvSpPr/>
          <p:nvPr/>
        </p:nvSpPr>
        <p:spPr>
          <a:xfrm>
            <a:off x="0" y="203040"/>
            <a:ext cx="12191760" cy="4561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fr-FR" sz="2400" spc="-1" strike="noStrike">
                <a:solidFill>
                  <a:srgbClr val="00b0f0"/>
                </a:solidFill>
                <a:latin typeface="Arial"/>
              </a:rPr>
              <a:t>● </a:t>
            </a:r>
            <a:r>
              <a:rPr b="0" lang="fr-FR" sz="2400" spc="-1" strike="noStrike">
                <a:solidFill>
                  <a:srgbClr val="00b0f0"/>
                </a:solidFill>
                <a:latin typeface="Arial"/>
              </a:rPr>
              <a:t>Une LGV pour </a:t>
            </a:r>
            <a:r>
              <a:rPr b="0" lang="fr-FR" sz="2400" spc="-1" strike="noStrike">
                <a:solidFill>
                  <a:srgbClr val="ffff00"/>
                </a:solidFill>
                <a:latin typeface="Arial"/>
              </a:rPr>
              <a:t>« mettre les camions sur les trains » </a:t>
            </a:r>
            <a:r>
              <a:rPr b="0" lang="fr-FR" sz="2400" spc="-1" strike="noStrike">
                <a:solidFill>
                  <a:srgbClr val="00b0f0"/>
                </a:solidFill>
                <a:latin typeface="Arial"/>
              </a:rPr>
              <a:t>avec une autoroute ferroviaire.</a:t>
            </a:r>
            <a:endParaRPr b="0" lang="fr-FR" sz="2400" spc="-1" strike="noStrike">
              <a:latin typeface="Arial"/>
            </a:endParaRPr>
          </a:p>
        </p:txBody>
      </p:sp>
      <p:pic>
        <p:nvPicPr>
          <p:cNvPr id="101" name="Image 5" descr=""/>
          <p:cNvPicPr/>
          <p:nvPr/>
        </p:nvPicPr>
        <p:blipFill>
          <a:blip r:embed="rId1"/>
          <a:stretch/>
        </p:blipFill>
        <p:spPr>
          <a:xfrm>
            <a:off x="3723480" y="1074240"/>
            <a:ext cx="3643200" cy="842400"/>
          </a:xfrm>
          <a:prstGeom prst="rect">
            <a:avLst/>
          </a:prstGeom>
          <a:ln>
            <a:noFill/>
          </a:ln>
        </p:spPr>
      </p:pic>
      <p:sp>
        <p:nvSpPr>
          <p:cNvPr id="102" name="CustomShape 2"/>
          <p:cNvSpPr/>
          <p:nvPr/>
        </p:nvSpPr>
        <p:spPr>
          <a:xfrm>
            <a:off x="0" y="1127880"/>
            <a:ext cx="4353840" cy="45612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ffffff"/>
              </a:buClr>
              <a:buFont typeface="Wingdings" charset="2"/>
              <a:buChar char=""/>
            </a:pPr>
            <a:r>
              <a:rPr b="0" lang="fr-FR" sz="2400" spc="-1" strike="noStrike">
                <a:solidFill>
                  <a:srgbClr val="ffffff"/>
                </a:solidFill>
                <a:latin typeface="Arial"/>
              </a:rPr>
              <a:t>Annonce de la Région</a:t>
            </a:r>
            <a:endParaRPr b="0" lang="fr-FR" sz="2400" spc="-1" strike="noStrike">
              <a:latin typeface="Arial"/>
            </a:endParaRPr>
          </a:p>
        </p:txBody>
      </p:sp>
      <p:sp>
        <p:nvSpPr>
          <p:cNvPr id="103" name="CustomShape 3"/>
          <p:cNvSpPr/>
          <p:nvPr/>
        </p:nvSpPr>
        <p:spPr>
          <a:xfrm>
            <a:off x="0" y="2268720"/>
            <a:ext cx="12191760" cy="45612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ffffff"/>
              </a:buClr>
              <a:buFont typeface="Wingdings" charset="2"/>
              <a:buChar char=""/>
            </a:pPr>
            <a:r>
              <a:rPr b="0" lang="fr-FR" sz="2400" spc="-1" strike="noStrike">
                <a:solidFill>
                  <a:srgbClr val="ffffff"/>
                </a:solidFill>
                <a:latin typeface="Arial"/>
              </a:rPr>
              <a:t>Fréquentation de l’AF Le Boulou-Bettembourg (2007) et prolongement vers Barcelone:</a:t>
            </a:r>
            <a:endParaRPr b="0" lang="fr-FR" sz="2400" spc="-1" strike="noStrike">
              <a:latin typeface="Arial"/>
            </a:endParaRPr>
          </a:p>
        </p:txBody>
      </p:sp>
      <p:sp>
        <p:nvSpPr>
          <p:cNvPr id="104" name="CustomShape 4"/>
          <p:cNvSpPr/>
          <p:nvPr/>
        </p:nvSpPr>
        <p:spPr>
          <a:xfrm>
            <a:off x="4746240" y="2949120"/>
            <a:ext cx="7445520" cy="4561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fr-FR" sz="2400" spc="-1" strike="noStrike">
                <a:solidFill>
                  <a:srgbClr val="ffff00"/>
                </a:solidFill>
                <a:latin typeface="Arial"/>
              </a:rPr>
              <a:t>265  camions / jour, 2,6% du trafic PL sur l’A9 !</a:t>
            </a:r>
            <a:endParaRPr b="0" lang="fr-FR" sz="2400" spc="-1" strike="noStrike">
              <a:latin typeface="Arial"/>
            </a:endParaRPr>
          </a:p>
        </p:txBody>
      </p:sp>
      <p:sp>
        <p:nvSpPr>
          <p:cNvPr id="105" name="CustomShape 5"/>
          <p:cNvSpPr/>
          <p:nvPr/>
        </p:nvSpPr>
        <p:spPr>
          <a:xfrm>
            <a:off x="5182200" y="2919600"/>
            <a:ext cx="725400" cy="461160"/>
          </a:xfrm>
          <a:prstGeom prst="ellipse">
            <a:avLst/>
          </a:prstGeom>
          <a:noFill/>
          <a:ln w="25560">
            <a:solidFill>
              <a:srgbClr val="ff0000"/>
            </a:solidFill>
            <a:round/>
          </a:ln>
        </p:spPr>
        <p:style>
          <a:lnRef idx="2">
            <a:schemeClr val="accent1">
              <a:shade val="50000"/>
            </a:schemeClr>
          </a:lnRef>
          <a:fillRef idx="1">
            <a:schemeClr val="accent1"/>
          </a:fillRef>
          <a:effectRef idx="0">
            <a:schemeClr val="accent1"/>
          </a:effectRef>
          <a:fontRef idx="minor"/>
        </p:style>
      </p:sp>
      <p:sp>
        <p:nvSpPr>
          <p:cNvPr id="106" name="CustomShape 6"/>
          <p:cNvSpPr/>
          <p:nvPr/>
        </p:nvSpPr>
        <p:spPr>
          <a:xfrm>
            <a:off x="93600" y="4002120"/>
            <a:ext cx="12097800" cy="821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fr-FR" sz="2400" spc="-1" strike="noStrike">
                <a:solidFill>
                  <a:srgbClr val="00b0f0"/>
                </a:solidFill>
                <a:latin typeface="Arial"/>
              </a:rPr>
              <a:t>●</a:t>
            </a:r>
            <a:r>
              <a:rPr b="0" lang="fr-FR" sz="2400" spc="-1" strike="noStrike">
                <a:solidFill>
                  <a:srgbClr val="ffffff"/>
                </a:solidFill>
                <a:latin typeface="Arial"/>
              </a:rPr>
              <a:t> </a:t>
            </a:r>
            <a:r>
              <a:rPr b="0" lang="fr-FR" sz="2400" spc="-1" strike="noStrike">
                <a:solidFill>
                  <a:srgbClr val="00b0f0"/>
                </a:solidFill>
                <a:latin typeface="Arial"/>
              </a:rPr>
              <a:t>La LGV </a:t>
            </a:r>
            <a:r>
              <a:rPr b="0" lang="fr-FR" sz="2400" spc="-1" strike="noStrike">
                <a:solidFill>
                  <a:srgbClr val="ffff00"/>
                </a:solidFill>
                <a:latin typeface="Arial"/>
              </a:rPr>
              <a:t>relie les métropoles </a:t>
            </a:r>
            <a:r>
              <a:rPr b="0" lang="fr-FR" sz="2400" spc="-1" strike="noStrike">
                <a:solidFill>
                  <a:srgbClr val="00b0f0"/>
                </a:solidFill>
                <a:latin typeface="Arial"/>
              </a:rPr>
              <a:t>et traversent les villes intermédiaires qui seront mal desservies. Ce n’est pas un TER; </a:t>
            </a:r>
            <a:endParaRPr b="0" lang="fr-FR" sz="2400" spc="-1" strike="noStrike">
              <a:latin typeface="Arial"/>
            </a:endParaRPr>
          </a:p>
        </p:txBody>
      </p:sp>
      <p:sp>
        <p:nvSpPr>
          <p:cNvPr id="107" name="CustomShape 7"/>
          <p:cNvSpPr/>
          <p:nvPr/>
        </p:nvSpPr>
        <p:spPr>
          <a:xfrm>
            <a:off x="140400" y="5211720"/>
            <a:ext cx="12144960" cy="821880"/>
          </a:xfrm>
          <a:prstGeom prst="rect">
            <a:avLst/>
          </a:prstGeom>
          <a:noFill/>
          <a:ln>
            <a:noFill/>
          </a:ln>
        </p:spPr>
        <p:style>
          <a:lnRef idx="0"/>
          <a:fillRef idx="0"/>
          <a:effectRef idx="0"/>
          <a:fontRef idx="minor"/>
        </p:style>
        <p:txBody>
          <a:bodyPr lIns="90000" rIns="90000" tIns="45000" bIns="45000">
            <a:spAutoFit/>
          </a:bodyPr>
          <a:p>
            <a:pPr marL="285840" indent="-285480" algn="just">
              <a:lnSpc>
                <a:spcPct val="100000"/>
              </a:lnSpc>
              <a:buClr>
                <a:srgbClr val="ffffff"/>
              </a:buClr>
              <a:buFont typeface="Wingdings" charset="2"/>
              <a:buChar char=""/>
            </a:pPr>
            <a:r>
              <a:rPr b="0" lang="fr-FR" sz="2400" spc="-1" strike="noStrike">
                <a:solidFill>
                  <a:srgbClr val="ffffff"/>
                </a:solidFill>
                <a:latin typeface="Arial"/>
              </a:rPr>
              <a:t> </a:t>
            </a:r>
            <a:r>
              <a:rPr b="0" lang="fr-FR" sz="2400" spc="-1" strike="noStrike">
                <a:solidFill>
                  <a:srgbClr val="ffff00"/>
                </a:solidFill>
                <a:latin typeface="Arial"/>
              </a:rPr>
              <a:t>Les experts dénoncent les effets néfastes des LGV </a:t>
            </a:r>
            <a:r>
              <a:rPr b="0" lang="fr-FR" sz="2400" spc="-1" strike="noStrike">
                <a:solidFill>
                  <a:srgbClr val="ffffff"/>
                </a:solidFill>
                <a:latin typeface="Arial"/>
              </a:rPr>
              <a:t>, notamment la métropolisation qui pénalise certaines villes moyennes qui auront une « faible desserte ».</a:t>
            </a:r>
            <a:endParaRPr b="0" lang="fr-FR" sz="2400" spc="-1" strike="noStrike">
              <a:latin typeface="Arial"/>
            </a:endParaRPr>
          </a:p>
        </p:txBody>
      </p:sp>
    </p:spTree>
  </p:cSld>
  <mc:AlternateContent>
    <mc:Choice Requires="p14">
      <p:transition spd="med" p14:dur="800">
        <p:circle/>
      </p:transition>
    </mc:Choice>
    <mc:Fallback>
      <p:transition spd="med">
        <p:circle/>
      </p:transition>
    </mc:Fallback>
  </mc:AlternateContent>
  <p:timing>
    <p:tnLst>
      <p:par>
        <p:cTn id="77" dur="indefinite" restart="never" nodeType="tmRoot">
          <p:childTnLst>
            <p:seq>
              <p:cTn id="78" dur="indefinite" nodeType="mainSeq">
                <p:childTnLst>
                  <p:par>
                    <p:cTn id="79" fill="hold">
                      <p:stCondLst>
                        <p:cond delay="indefinite"/>
                      </p:stCondLst>
                      <p:childTnLst>
                        <p:par>
                          <p:cTn id="80" fill="hold">
                            <p:stCondLst>
                              <p:cond delay="0"/>
                            </p:stCondLst>
                            <p:childTnLst>
                              <p:par>
                                <p:cTn id="81" nodeType="clickEffect" fill="hold" presetClass="entr" presetID="10">
                                  <p:stCondLst>
                                    <p:cond delay="0"/>
                                  </p:stCondLst>
                                  <p:childTnLst>
                                    <p:set>
                                      <p:cBhvr>
                                        <p:cTn id="82" dur="1" fill="hold">
                                          <p:stCondLst>
                                            <p:cond delay="0"/>
                                          </p:stCondLst>
                                        </p:cTn>
                                        <p:tgtEl>
                                          <p:spTgt spid="100"/>
                                        </p:tgtEl>
                                        <p:attrNameLst>
                                          <p:attrName>style.visibility</p:attrName>
                                        </p:attrNameLst>
                                      </p:cBhvr>
                                      <p:to>
                                        <p:strVal val="visible"/>
                                      </p:to>
                                    </p:set>
                                    <p:animEffect filter="fade" transition="in">
                                      <p:cBhvr additive="repl">
                                        <p:cTn id="83" dur="500"/>
                                        <p:tgtEl>
                                          <p:spTgt spid="100"/>
                                        </p:tgtEl>
                                      </p:cBhvr>
                                    </p:animEffect>
                                  </p:childTnLst>
                                </p:cTn>
                              </p:par>
                            </p:childTnLst>
                          </p:cTn>
                        </p:par>
                      </p:childTnLst>
                    </p:cTn>
                  </p:par>
                  <p:par>
                    <p:cTn id="84" fill="hold">
                      <p:stCondLst>
                        <p:cond delay="indefinite"/>
                      </p:stCondLst>
                      <p:childTnLst>
                        <p:par>
                          <p:cTn id="85" fill="hold">
                            <p:stCondLst>
                              <p:cond delay="0"/>
                            </p:stCondLst>
                            <p:childTnLst>
                              <p:par>
                                <p:cTn id="86" nodeType="clickEffect" fill="hold" presetClass="entr" presetID="10">
                                  <p:stCondLst>
                                    <p:cond delay="0"/>
                                  </p:stCondLst>
                                  <p:childTnLst>
                                    <p:set>
                                      <p:cBhvr>
                                        <p:cTn id="87" dur="1" fill="hold">
                                          <p:stCondLst>
                                            <p:cond delay="0"/>
                                          </p:stCondLst>
                                        </p:cTn>
                                        <p:tgtEl>
                                          <p:spTgt spid="102"/>
                                        </p:tgtEl>
                                        <p:attrNameLst>
                                          <p:attrName>style.visibility</p:attrName>
                                        </p:attrNameLst>
                                      </p:cBhvr>
                                      <p:to>
                                        <p:strVal val="visible"/>
                                      </p:to>
                                    </p:set>
                                    <p:animEffect filter="fade" transition="in">
                                      <p:cBhvr additive="repl">
                                        <p:cTn id="88" dur="500"/>
                                        <p:tgtEl>
                                          <p:spTgt spid="102"/>
                                        </p:tgtEl>
                                      </p:cBhvr>
                                    </p:animEffect>
                                  </p:childTnLst>
                                </p:cTn>
                              </p:par>
                              <p:par>
                                <p:cTn id="89" nodeType="withEffect" fill="hold" presetClass="entr" presetID="10">
                                  <p:stCondLst>
                                    <p:cond delay="0"/>
                                  </p:stCondLst>
                                  <p:childTnLst>
                                    <p:set>
                                      <p:cBhvr>
                                        <p:cTn id="90" dur="1" fill="hold">
                                          <p:stCondLst>
                                            <p:cond delay="0"/>
                                          </p:stCondLst>
                                        </p:cTn>
                                        <p:tgtEl>
                                          <p:spTgt spid="101"/>
                                        </p:tgtEl>
                                        <p:attrNameLst>
                                          <p:attrName>style.visibility</p:attrName>
                                        </p:attrNameLst>
                                      </p:cBhvr>
                                      <p:to>
                                        <p:strVal val="visible"/>
                                      </p:to>
                                    </p:set>
                                    <p:animEffect filter="fade" transition="in">
                                      <p:cBhvr additive="repl">
                                        <p:cTn id="91" dur="500"/>
                                        <p:tgtEl>
                                          <p:spTgt spid="101"/>
                                        </p:tgtEl>
                                      </p:cBhvr>
                                    </p:animEffect>
                                  </p:childTnLst>
                                </p:cTn>
                              </p:par>
                            </p:childTnLst>
                          </p:cTn>
                        </p:par>
                      </p:childTnLst>
                    </p:cTn>
                  </p:par>
                  <p:par>
                    <p:cTn id="92" fill="hold">
                      <p:stCondLst>
                        <p:cond delay="indefinite"/>
                      </p:stCondLst>
                      <p:childTnLst>
                        <p:par>
                          <p:cTn id="93" fill="hold">
                            <p:stCondLst>
                              <p:cond delay="0"/>
                            </p:stCondLst>
                            <p:childTnLst>
                              <p:par>
                                <p:cTn id="94" nodeType="clickEffect" fill="hold" presetClass="entr" presetID="10">
                                  <p:stCondLst>
                                    <p:cond delay="0"/>
                                  </p:stCondLst>
                                  <p:childTnLst>
                                    <p:set>
                                      <p:cBhvr>
                                        <p:cTn id="95" dur="1" fill="hold">
                                          <p:stCondLst>
                                            <p:cond delay="0"/>
                                          </p:stCondLst>
                                        </p:cTn>
                                        <p:tgtEl>
                                          <p:spTgt spid="103"/>
                                        </p:tgtEl>
                                        <p:attrNameLst>
                                          <p:attrName>style.visibility</p:attrName>
                                        </p:attrNameLst>
                                      </p:cBhvr>
                                      <p:to>
                                        <p:strVal val="visible"/>
                                      </p:to>
                                    </p:set>
                                    <p:animEffect filter="fade" transition="in">
                                      <p:cBhvr additive="repl">
                                        <p:cTn id="96" dur="500"/>
                                        <p:tgtEl>
                                          <p:spTgt spid="103"/>
                                        </p:tgtEl>
                                      </p:cBhvr>
                                    </p:animEffect>
                                  </p:childTnLst>
                                </p:cTn>
                              </p:par>
                            </p:childTnLst>
                          </p:cTn>
                        </p:par>
                      </p:childTnLst>
                    </p:cTn>
                  </p:par>
                  <p:par>
                    <p:cTn id="97" fill="hold">
                      <p:stCondLst>
                        <p:cond delay="indefinite"/>
                      </p:stCondLst>
                      <p:childTnLst>
                        <p:par>
                          <p:cTn id="98" fill="hold">
                            <p:stCondLst>
                              <p:cond delay="0"/>
                            </p:stCondLst>
                            <p:childTnLst>
                              <p:par>
                                <p:cTn id="99" nodeType="clickEffect" fill="hold" presetClass="entr" presetID="10">
                                  <p:stCondLst>
                                    <p:cond delay="0"/>
                                  </p:stCondLst>
                                  <p:childTnLst>
                                    <p:set>
                                      <p:cBhvr>
                                        <p:cTn id="100" dur="1" fill="hold">
                                          <p:stCondLst>
                                            <p:cond delay="0"/>
                                          </p:stCondLst>
                                        </p:cTn>
                                        <p:tgtEl>
                                          <p:spTgt spid="104"/>
                                        </p:tgtEl>
                                        <p:attrNameLst>
                                          <p:attrName>style.visibility</p:attrName>
                                        </p:attrNameLst>
                                      </p:cBhvr>
                                      <p:to>
                                        <p:strVal val="visible"/>
                                      </p:to>
                                    </p:set>
                                    <p:animEffect filter="fade" transition="in">
                                      <p:cBhvr additive="repl">
                                        <p:cTn id="101" dur="500"/>
                                        <p:tgtEl>
                                          <p:spTgt spid="104"/>
                                        </p:tgtEl>
                                      </p:cBhvr>
                                    </p:animEffect>
                                  </p:childTnLst>
                                </p:cTn>
                              </p:par>
                              <p:par>
                                <p:cTn id="102" nodeType="withEffect" fill="hold" presetClass="entr" presetID="10">
                                  <p:stCondLst>
                                    <p:cond delay="0"/>
                                  </p:stCondLst>
                                  <p:childTnLst>
                                    <p:set>
                                      <p:cBhvr>
                                        <p:cTn id="103" dur="1" fill="hold">
                                          <p:stCondLst>
                                            <p:cond delay="0"/>
                                          </p:stCondLst>
                                        </p:cTn>
                                        <p:tgtEl>
                                          <p:spTgt spid="105"/>
                                        </p:tgtEl>
                                        <p:attrNameLst>
                                          <p:attrName>style.visibility</p:attrName>
                                        </p:attrNameLst>
                                      </p:cBhvr>
                                      <p:to>
                                        <p:strVal val="visible"/>
                                      </p:to>
                                    </p:set>
                                    <p:animEffect filter="fade" transition="in">
                                      <p:cBhvr additive="repl">
                                        <p:cTn id="104" dur="500"/>
                                        <p:tgtEl>
                                          <p:spTgt spid="105"/>
                                        </p:tgtEl>
                                      </p:cBhvr>
                                    </p:animEffect>
                                  </p:childTnLst>
                                </p:cTn>
                              </p:par>
                            </p:childTnLst>
                          </p:cTn>
                        </p:par>
                      </p:childTnLst>
                    </p:cTn>
                  </p:par>
                  <p:par>
                    <p:cTn id="105" fill="hold">
                      <p:stCondLst>
                        <p:cond delay="indefinite"/>
                      </p:stCondLst>
                      <p:childTnLst>
                        <p:par>
                          <p:cTn id="106" fill="hold">
                            <p:stCondLst>
                              <p:cond delay="0"/>
                            </p:stCondLst>
                            <p:childTnLst>
                              <p:par>
                                <p:cTn id="107" nodeType="clickEffect" fill="hold" presetClass="entr" presetID="10">
                                  <p:stCondLst>
                                    <p:cond delay="0"/>
                                  </p:stCondLst>
                                  <p:childTnLst>
                                    <p:set>
                                      <p:cBhvr>
                                        <p:cTn id="108" dur="1" fill="hold">
                                          <p:stCondLst>
                                            <p:cond delay="0"/>
                                          </p:stCondLst>
                                        </p:cTn>
                                        <p:tgtEl>
                                          <p:spTgt spid="106"/>
                                        </p:tgtEl>
                                        <p:attrNameLst>
                                          <p:attrName>style.visibility</p:attrName>
                                        </p:attrNameLst>
                                      </p:cBhvr>
                                      <p:to>
                                        <p:strVal val="visible"/>
                                      </p:to>
                                    </p:set>
                                    <p:animEffect filter="fade" transition="in">
                                      <p:cBhvr additive="repl">
                                        <p:cTn id="109" dur="500"/>
                                        <p:tgtEl>
                                          <p:spTgt spid="106"/>
                                        </p:tgtEl>
                                      </p:cBhvr>
                                    </p:animEffect>
                                  </p:childTnLst>
                                </p:cTn>
                              </p:par>
                            </p:childTnLst>
                          </p:cTn>
                        </p:par>
                      </p:childTnLst>
                    </p:cTn>
                  </p:par>
                  <p:par>
                    <p:cTn id="110" fill="hold">
                      <p:stCondLst>
                        <p:cond delay="indefinite"/>
                      </p:stCondLst>
                      <p:childTnLst>
                        <p:par>
                          <p:cTn id="111" fill="hold">
                            <p:stCondLst>
                              <p:cond delay="0"/>
                            </p:stCondLst>
                            <p:childTnLst>
                              <p:par>
                                <p:cTn id="112" nodeType="clickEffect" fill="hold" presetClass="entr" presetID="10">
                                  <p:stCondLst>
                                    <p:cond delay="0"/>
                                  </p:stCondLst>
                                  <p:childTnLst>
                                    <p:set>
                                      <p:cBhvr>
                                        <p:cTn id="113" dur="1" fill="hold">
                                          <p:stCondLst>
                                            <p:cond delay="0"/>
                                          </p:stCondLst>
                                        </p:cTn>
                                        <p:tgtEl>
                                          <p:spTgt spid="107"/>
                                        </p:tgtEl>
                                        <p:attrNameLst>
                                          <p:attrName>style.visibility</p:attrName>
                                        </p:attrNameLst>
                                      </p:cBhvr>
                                      <p:to>
                                        <p:strVal val="visible"/>
                                      </p:to>
                                    </p:set>
                                    <p:animEffect filter="fade" transition="in">
                                      <p:cBhvr additive="repl">
                                        <p:cTn id="114"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CustomShape 1"/>
          <p:cNvSpPr/>
          <p:nvPr/>
        </p:nvSpPr>
        <p:spPr>
          <a:xfrm>
            <a:off x="59040" y="147240"/>
            <a:ext cx="1224180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2400" spc="-1" strike="noStrike">
                <a:solidFill>
                  <a:srgbClr val="00b0f0"/>
                </a:solidFill>
                <a:latin typeface="Arial"/>
              </a:rPr>
              <a:t>● </a:t>
            </a:r>
            <a:r>
              <a:rPr b="0" lang="fr-FR" sz="2400" spc="-1" strike="noStrike">
                <a:solidFill>
                  <a:srgbClr val="00b0f0"/>
                </a:solidFill>
                <a:latin typeface="Arial"/>
              </a:rPr>
              <a:t>La LGV </a:t>
            </a:r>
            <a:r>
              <a:rPr b="0" lang="fr-FR" sz="2400" spc="-1" strike="noStrike">
                <a:solidFill>
                  <a:srgbClr val="ffff00"/>
                </a:solidFill>
                <a:latin typeface="Arial"/>
              </a:rPr>
              <a:t>déménage les territoires </a:t>
            </a:r>
            <a:r>
              <a:rPr b="0" lang="fr-FR" sz="2400" spc="-1" strike="noStrike">
                <a:solidFill>
                  <a:srgbClr val="00b0f0"/>
                </a:solidFill>
                <a:latin typeface="Arial"/>
              </a:rPr>
              <a:t>et a peu d’effet sur l’économie des villes moyennes</a:t>
            </a:r>
            <a:endParaRPr b="0" lang="fr-FR" sz="2400" spc="-1" strike="noStrike">
              <a:latin typeface="Arial"/>
            </a:endParaRPr>
          </a:p>
        </p:txBody>
      </p:sp>
      <p:sp>
        <p:nvSpPr>
          <p:cNvPr id="109" name="CustomShape 2"/>
          <p:cNvSpPr/>
          <p:nvPr/>
        </p:nvSpPr>
        <p:spPr>
          <a:xfrm>
            <a:off x="93600" y="725040"/>
            <a:ext cx="12028680" cy="821880"/>
          </a:xfrm>
          <a:prstGeom prst="rect">
            <a:avLst/>
          </a:prstGeom>
          <a:noFill/>
          <a:ln>
            <a:noFill/>
          </a:ln>
        </p:spPr>
        <p:style>
          <a:lnRef idx="0"/>
          <a:fillRef idx="0"/>
          <a:effectRef idx="0"/>
          <a:fontRef idx="minor"/>
        </p:style>
        <p:txBody>
          <a:bodyPr lIns="90000" rIns="90000" tIns="45000" bIns="45000">
            <a:spAutoFit/>
          </a:bodyPr>
          <a:p>
            <a:pPr marL="343080" indent="-342720" algn="just">
              <a:lnSpc>
                <a:spcPct val="100000"/>
              </a:lnSpc>
              <a:buClr>
                <a:srgbClr val="ffffff"/>
              </a:buClr>
              <a:buFont typeface="Wingdings" charset="2"/>
              <a:buChar char=""/>
            </a:pPr>
            <a:r>
              <a:rPr b="0" lang="fr-FR" sz="2400" spc="-1" strike="noStrike">
                <a:solidFill>
                  <a:srgbClr val="ffffff"/>
                </a:solidFill>
                <a:latin typeface="Arial"/>
              </a:rPr>
              <a:t>Tous les experts et la Cour des comptes sont unanimes pour relativiser l’impact sur l’économie. </a:t>
            </a:r>
            <a:endParaRPr b="0" lang="fr-FR" sz="2400" spc="-1" strike="noStrike">
              <a:latin typeface="Arial"/>
            </a:endParaRPr>
          </a:p>
        </p:txBody>
      </p:sp>
      <p:sp>
        <p:nvSpPr>
          <p:cNvPr id="110" name="CustomShape 3"/>
          <p:cNvSpPr/>
          <p:nvPr/>
        </p:nvSpPr>
        <p:spPr>
          <a:xfrm>
            <a:off x="131040" y="2176920"/>
            <a:ext cx="12097800" cy="821880"/>
          </a:xfrm>
          <a:prstGeom prst="rect">
            <a:avLst/>
          </a:prstGeom>
          <a:noFill/>
          <a:ln>
            <a:noFill/>
          </a:ln>
        </p:spPr>
        <p:style>
          <a:lnRef idx="0"/>
          <a:fillRef idx="0"/>
          <a:effectRef idx="0"/>
          <a:fontRef idx="minor"/>
        </p:style>
        <p:txBody>
          <a:bodyPr lIns="90000" rIns="90000" tIns="45000" bIns="45000">
            <a:spAutoFit/>
          </a:bodyPr>
          <a:p>
            <a:pPr marL="343080" indent="-342720" algn="just">
              <a:lnSpc>
                <a:spcPct val="100000"/>
              </a:lnSpc>
              <a:buClr>
                <a:srgbClr val="ffffff"/>
              </a:buClr>
              <a:buFont typeface="Wingdings" charset="2"/>
              <a:buChar char=""/>
            </a:pPr>
            <a:r>
              <a:rPr b="0" i="1" lang="fr-FR" sz="2400" spc="-1" strike="noStrike">
                <a:solidFill>
                  <a:srgbClr val="ffffff"/>
                </a:solidFill>
                <a:latin typeface="Arial"/>
              </a:rPr>
              <a:t>« De nombreuses études en France et à l’étranger </a:t>
            </a:r>
            <a:r>
              <a:rPr b="0" i="1" lang="fr-FR" sz="2400" spc="-1" strike="noStrike">
                <a:solidFill>
                  <a:srgbClr val="ffff00"/>
                </a:solidFill>
                <a:latin typeface="Arial"/>
              </a:rPr>
              <a:t>confirment ce constat de faible effet de la grande vitesse sur le gain en émission de GES.</a:t>
            </a:r>
            <a:r>
              <a:rPr b="0" i="1" lang="fr-FR" sz="2400" spc="-1" strike="noStrike">
                <a:solidFill>
                  <a:srgbClr val="ffffff"/>
                </a:solidFill>
                <a:latin typeface="Arial"/>
              </a:rPr>
              <a:t> » </a:t>
            </a:r>
            <a:r>
              <a:rPr b="0" lang="fr-FR" sz="2400" spc="-1" strike="noStrike">
                <a:solidFill>
                  <a:srgbClr val="ffffff"/>
                </a:solidFill>
                <a:latin typeface="Arial"/>
              </a:rPr>
              <a:t>Cour des comptes 2014</a:t>
            </a:r>
            <a:endParaRPr b="0" lang="fr-FR" sz="2400" spc="-1" strike="noStrike">
              <a:latin typeface="Arial"/>
            </a:endParaRPr>
          </a:p>
        </p:txBody>
      </p:sp>
      <p:sp>
        <p:nvSpPr>
          <p:cNvPr id="111" name="CustomShape 4"/>
          <p:cNvSpPr/>
          <p:nvPr/>
        </p:nvSpPr>
        <p:spPr>
          <a:xfrm>
            <a:off x="59040" y="1622520"/>
            <a:ext cx="1206324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2400" spc="-1" strike="noStrike">
                <a:solidFill>
                  <a:srgbClr val="00b0f0"/>
                </a:solidFill>
                <a:latin typeface="Arial"/>
              </a:rPr>
              <a:t>● </a:t>
            </a:r>
            <a:r>
              <a:rPr b="0" lang="fr-FR" sz="2400" spc="-1" strike="noStrike">
                <a:solidFill>
                  <a:srgbClr val="00b0f0"/>
                </a:solidFill>
                <a:latin typeface="Arial"/>
              </a:rPr>
              <a:t>La LGV aura un bilan carbone défavorable</a:t>
            </a:r>
            <a:endParaRPr b="0" lang="fr-FR" sz="2400" spc="-1" strike="noStrike">
              <a:latin typeface="Arial"/>
            </a:endParaRPr>
          </a:p>
        </p:txBody>
      </p:sp>
      <p:pic>
        <p:nvPicPr>
          <p:cNvPr id="112" name="Image 4" descr=""/>
          <p:cNvPicPr/>
          <p:nvPr/>
        </p:nvPicPr>
        <p:blipFill>
          <a:blip r:embed="rId1"/>
          <a:stretch/>
        </p:blipFill>
        <p:spPr>
          <a:xfrm>
            <a:off x="5821920" y="3112920"/>
            <a:ext cx="5469840" cy="3629520"/>
          </a:xfrm>
          <a:prstGeom prst="rect">
            <a:avLst/>
          </a:prstGeom>
          <a:ln>
            <a:noFill/>
          </a:ln>
        </p:spPr>
      </p:pic>
      <p:sp>
        <p:nvSpPr>
          <p:cNvPr id="113" name="CustomShape 5"/>
          <p:cNvSpPr/>
          <p:nvPr/>
        </p:nvSpPr>
        <p:spPr>
          <a:xfrm>
            <a:off x="-11880" y="3494880"/>
            <a:ext cx="583344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2400" spc="-1" strike="noStrike">
                <a:solidFill>
                  <a:srgbClr val="00b0f0"/>
                </a:solidFill>
                <a:latin typeface="Arial"/>
              </a:rPr>
              <a:t>● </a:t>
            </a:r>
            <a:r>
              <a:rPr b="0" lang="fr-FR" sz="2400" spc="-1" strike="noStrike">
                <a:solidFill>
                  <a:srgbClr val="00b0f0"/>
                </a:solidFill>
                <a:latin typeface="Arial"/>
              </a:rPr>
              <a:t>La LGV</a:t>
            </a:r>
            <a:endParaRPr b="0" lang="fr-FR" sz="2400" spc="-1" strike="noStrike">
              <a:latin typeface="Arial"/>
            </a:endParaRPr>
          </a:p>
        </p:txBody>
      </p:sp>
      <p:sp>
        <p:nvSpPr>
          <p:cNvPr id="114" name="CustomShape 6"/>
          <p:cNvSpPr/>
          <p:nvPr/>
        </p:nvSpPr>
        <p:spPr>
          <a:xfrm>
            <a:off x="0" y="4223520"/>
            <a:ext cx="5833440" cy="1552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3200" spc="-1" strike="noStrike">
                <a:solidFill>
                  <a:srgbClr val="ffff00"/>
                </a:solidFill>
                <a:latin typeface="Arial"/>
              </a:rPr>
              <a:t>« Un corridor de biodiversité »</a:t>
            </a:r>
            <a:endParaRPr b="0" lang="fr-FR" sz="3200" spc="-1" strike="noStrike">
              <a:latin typeface="Arial"/>
            </a:endParaRPr>
          </a:p>
          <a:p>
            <a:pPr algn="ctr">
              <a:lnSpc>
                <a:spcPct val="100000"/>
              </a:lnSpc>
            </a:pPr>
            <a:r>
              <a:rPr b="0" lang="fr-FR" sz="3200" spc="-1" strike="noStrike">
                <a:solidFill>
                  <a:srgbClr val="ffff00"/>
                </a:solidFill>
                <a:latin typeface="Arial"/>
              </a:rPr>
              <a:t>selon</a:t>
            </a:r>
            <a:endParaRPr b="0" lang="fr-FR" sz="3200" spc="-1" strike="noStrike">
              <a:latin typeface="Arial"/>
            </a:endParaRPr>
          </a:p>
          <a:p>
            <a:pPr algn="ctr">
              <a:lnSpc>
                <a:spcPct val="100000"/>
              </a:lnSpc>
            </a:pPr>
            <a:r>
              <a:rPr b="0" lang="fr-FR" sz="3200" spc="-1" strike="noStrike">
                <a:solidFill>
                  <a:srgbClr val="ffff00"/>
                </a:solidFill>
                <a:latin typeface="Arial"/>
              </a:rPr>
              <a:t>Alain Rousset</a:t>
            </a:r>
            <a:endParaRPr b="0" lang="fr-FR" sz="3200" spc="-1" strike="noStrike">
              <a:latin typeface="Arial"/>
            </a:endParaRPr>
          </a:p>
        </p:txBody>
      </p:sp>
    </p:spTree>
  </p:cSld>
  <mc:AlternateContent>
    <mc:Choice Requires="p14">
      <p:transition spd="med" p14:dur="800">
        <p:circle/>
      </p:transition>
    </mc:Choice>
    <mc:Fallback>
      <p:transition spd="med">
        <p:circle/>
      </p:transition>
    </mc:Fallback>
  </mc:AlternateContent>
  <p:timing>
    <p:tnLst>
      <p:par>
        <p:cTn id="115" dur="indefinite" restart="never" nodeType="tmRoot">
          <p:childTnLst>
            <p:seq>
              <p:cTn id="116" dur="indefinite" nodeType="mainSeq">
                <p:childTnLst>
                  <p:par>
                    <p:cTn id="117" fill="hold">
                      <p:stCondLst>
                        <p:cond delay="indefinite"/>
                      </p:stCondLst>
                      <p:childTnLst>
                        <p:par>
                          <p:cTn id="118" fill="hold">
                            <p:stCondLst>
                              <p:cond delay="0"/>
                            </p:stCondLst>
                            <p:childTnLst>
                              <p:par>
                                <p:cTn id="119" nodeType="clickEffect" fill="hold" presetClass="entr" presetID="10">
                                  <p:stCondLst>
                                    <p:cond delay="0"/>
                                  </p:stCondLst>
                                  <p:childTnLst>
                                    <p:set>
                                      <p:cBhvr>
                                        <p:cTn id="120" dur="1" fill="hold">
                                          <p:stCondLst>
                                            <p:cond delay="0"/>
                                          </p:stCondLst>
                                        </p:cTn>
                                        <p:tgtEl>
                                          <p:spTgt spid="109"/>
                                        </p:tgtEl>
                                        <p:attrNameLst>
                                          <p:attrName>style.visibility</p:attrName>
                                        </p:attrNameLst>
                                      </p:cBhvr>
                                      <p:to>
                                        <p:strVal val="visible"/>
                                      </p:to>
                                    </p:set>
                                    <p:animEffect filter="fade" transition="in">
                                      <p:cBhvr additive="repl">
                                        <p:cTn id="121" dur="500"/>
                                        <p:tgtEl>
                                          <p:spTgt spid="109"/>
                                        </p:tgtEl>
                                      </p:cBhvr>
                                    </p:animEffect>
                                  </p:childTnLst>
                                </p:cTn>
                              </p:par>
                            </p:childTnLst>
                          </p:cTn>
                        </p:par>
                      </p:childTnLst>
                    </p:cTn>
                  </p:par>
                  <p:par>
                    <p:cTn id="122" fill="hold">
                      <p:stCondLst>
                        <p:cond delay="indefinite"/>
                      </p:stCondLst>
                      <p:childTnLst>
                        <p:par>
                          <p:cTn id="123" fill="hold">
                            <p:stCondLst>
                              <p:cond delay="0"/>
                            </p:stCondLst>
                            <p:childTnLst>
                              <p:par>
                                <p:cTn id="124" nodeType="clickEffect" fill="hold" presetClass="entr" presetID="10">
                                  <p:stCondLst>
                                    <p:cond delay="0"/>
                                  </p:stCondLst>
                                  <p:childTnLst>
                                    <p:set>
                                      <p:cBhvr>
                                        <p:cTn id="125" dur="1" fill="hold">
                                          <p:stCondLst>
                                            <p:cond delay="0"/>
                                          </p:stCondLst>
                                        </p:cTn>
                                        <p:tgtEl>
                                          <p:spTgt spid="111"/>
                                        </p:tgtEl>
                                        <p:attrNameLst>
                                          <p:attrName>style.visibility</p:attrName>
                                        </p:attrNameLst>
                                      </p:cBhvr>
                                      <p:to>
                                        <p:strVal val="visible"/>
                                      </p:to>
                                    </p:set>
                                    <p:animEffect filter="fade" transition="in">
                                      <p:cBhvr additive="repl">
                                        <p:cTn id="126" dur="500"/>
                                        <p:tgtEl>
                                          <p:spTgt spid="111"/>
                                        </p:tgtEl>
                                      </p:cBhvr>
                                    </p:animEffect>
                                  </p:childTnLst>
                                </p:cTn>
                              </p:par>
                            </p:childTnLst>
                          </p:cTn>
                        </p:par>
                      </p:childTnLst>
                    </p:cTn>
                  </p:par>
                  <p:par>
                    <p:cTn id="127" fill="hold">
                      <p:stCondLst>
                        <p:cond delay="indefinite"/>
                      </p:stCondLst>
                      <p:childTnLst>
                        <p:par>
                          <p:cTn id="128" fill="hold">
                            <p:stCondLst>
                              <p:cond delay="0"/>
                            </p:stCondLst>
                            <p:childTnLst>
                              <p:par>
                                <p:cTn id="129" nodeType="clickEffect" fill="hold" presetClass="entr" presetID="10">
                                  <p:stCondLst>
                                    <p:cond delay="0"/>
                                  </p:stCondLst>
                                  <p:childTnLst>
                                    <p:set>
                                      <p:cBhvr>
                                        <p:cTn id="130" dur="1" fill="hold">
                                          <p:stCondLst>
                                            <p:cond delay="0"/>
                                          </p:stCondLst>
                                        </p:cTn>
                                        <p:tgtEl>
                                          <p:spTgt spid="110"/>
                                        </p:tgtEl>
                                        <p:attrNameLst>
                                          <p:attrName>style.visibility</p:attrName>
                                        </p:attrNameLst>
                                      </p:cBhvr>
                                      <p:to>
                                        <p:strVal val="visible"/>
                                      </p:to>
                                    </p:set>
                                    <p:animEffect filter="fade" transition="in">
                                      <p:cBhvr additive="repl">
                                        <p:cTn id="131" dur="500"/>
                                        <p:tgtEl>
                                          <p:spTgt spid="110"/>
                                        </p:tgtEl>
                                      </p:cBhvr>
                                    </p:animEffect>
                                  </p:childTnLst>
                                </p:cTn>
                              </p:par>
                            </p:childTnLst>
                          </p:cTn>
                        </p:par>
                      </p:childTnLst>
                    </p:cTn>
                  </p:par>
                  <p:par>
                    <p:cTn id="132" fill="hold">
                      <p:stCondLst>
                        <p:cond delay="indefinite"/>
                      </p:stCondLst>
                      <p:childTnLst>
                        <p:par>
                          <p:cTn id="133" fill="hold">
                            <p:stCondLst>
                              <p:cond delay="0"/>
                            </p:stCondLst>
                            <p:childTnLst>
                              <p:par>
                                <p:cTn id="134" nodeType="clickEffect" fill="hold" presetClass="entr" presetID="10">
                                  <p:stCondLst>
                                    <p:cond delay="0"/>
                                  </p:stCondLst>
                                  <p:childTnLst>
                                    <p:set>
                                      <p:cBhvr>
                                        <p:cTn id="135" dur="1" fill="hold">
                                          <p:stCondLst>
                                            <p:cond delay="0"/>
                                          </p:stCondLst>
                                        </p:cTn>
                                        <p:tgtEl>
                                          <p:spTgt spid="113"/>
                                        </p:tgtEl>
                                        <p:attrNameLst>
                                          <p:attrName>style.visibility</p:attrName>
                                        </p:attrNameLst>
                                      </p:cBhvr>
                                      <p:to>
                                        <p:strVal val="visible"/>
                                      </p:to>
                                    </p:set>
                                    <p:animEffect filter="fade" transition="in">
                                      <p:cBhvr additive="repl">
                                        <p:cTn id="136" dur="500"/>
                                        <p:tgtEl>
                                          <p:spTgt spid="113"/>
                                        </p:tgtEl>
                                      </p:cBhvr>
                                    </p:animEffect>
                                  </p:childTnLst>
                                </p:cTn>
                              </p:par>
                            </p:childTnLst>
                          </p:cTn>
                        </p:par>
                      </p:childTnLst>
                    </p:cTn>
                  </p:par>
                  <p:par>
                    <p:cTn id="137" fill="hold">
                      <p:stCondLst>
                        <p:cond delay="indefinite"/>
                      </p:stCondLst>
                      <p:childTnLst>
                        <p:par>
                          <p:cTn id="138" fill="hold">
                            <p:stCondLst>
                              <p:cond delay="0"/>
                            </p:stCondLst>
                            <p:childTnLst>
                              <p:par>
                                <p:cTn id="139" nodeType="clickEffect" fill="hold" presetClass="entr" presetID="10">
                                  <p:stCondLst>
                                    <p:cond delay="0"/>
                                  </p:stCondLst>
                                  <p:childTnLst>
                                    <p:set>
                                      <p:cBhvr>
                                        <p:cTn id="140" dur="1" fill="hold">
                                          <p:stCondLst>
                                            <p:cond delay="0"/>
                                          </p:stCondLst>
                                        </p:cTn>
                                        <p:tgtEl>
                                          <p:spTgt spid="114"/>
                                        </p:tgtEl>
                                        <p:attrNameLst>
                                          <p:attrName>style.visibility</p:attrName>
                                        </p:attrNameLst>
                                      </p:cBhvr>
                                      <p:to>
                                        <p:strVal val="visible"/>
                                      </p:to>
                                    </p:set>
                                    <p:animEffect filter="fade" transition="in">
                                      <p:cBhvr additive="repl">
                                        <p:cTn id="141" dur="500"/>
                                        <p:tgtEl>
                                          <p:spTgt spid="114"/>
                                        </p:tgtEl>
                                      </p:cBhvr>
                                    </p:animEffect>
                                  </p:childTnLst>
                                </p:cTn>
                              </p:par>
                              <p:par>
                                <p:cTn id="142" nodeType="withEffect" fill="hold" presetClass="entr" presetID="10">
                                  <p:stCondLst>
                                    <p:cond delay="0"/>
                                  </p:stCondLst>
                                  <p:childTnLst>
                                    <p:set>
                                      <p:cBhvr>
                                        <p:cTn id="143" dur="1" fill="hold">
                                          <p:stCondLst>
                                            <p:cond delay="0"/>
                                          </p:stCondLst>
                                        </p:cTn>
                                        <p:tgtEl>
                                          <p:spTgt spid="112"/>
                                        </p:tgtEl>
                                        <p:attrNameLst>
                                          <p:attrName>style.visibility</p:attrName>
                                        </p:attrNameLst>
                                      </p:cBhvr>
                                      <p:to>
                                        <p:strVal val="visible"/>
                                      </p:to>
                                    </p:set>
                                    <p:animEffect filter="fade" transition="in">
                                      <p:cBhvr additive="repl">
                                        <p:cTn id="144" dur="5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Wisp</Template>
  <TotalTime>6258</TotalTime>
  <Application>LibreOffice/6.3.4.2$Windows_X86_64 LibreOffice_project/60da17e045e08f1793c57c00ba83cdfce946d0aa</Application>
  <Words>353</Words>
  <Paragraphs>37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2015-12-08T10:58:06Z</dcterms:created>
  <dc:creator>Principal</dc:creator>
  <dc:description/>
  <dc:language>fr-FR</dc:language>
  <cp:lastModifiedBy>Principal</cp:lastModifiedBy>
  <dcterms:modified xsi:type="dcterms:W3CDTF">2022-04-19T16:48:48Z</dcterms:modified>
  <cp:revision>604</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0</vt:bool>
  </property>
  <property fmtid="{D5CDD505-2E9C-101B-9397-08002B2CF9AE}" pid="10" name="ShareDoc">
    <vt:bool>0</vt:bool>
  </property>
  <property fmtid="{D5CDD505-2E9C-101B-9397-08002B2CF9AE}" pid="11" name="Slides">
    <vt:i4>5</vt:i4>
  </property>
</Properties>
</file>