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5" r:id="rId6"/>
    <p:sldId id="261" r:id="rId7"/>
    <p:sldId id="266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9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8502-A553-4E3E-B086-1619EA66D875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7A1A-A99A-4A99-A821-767E6D74BD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8502-A553-4E3E-B086-1619EA66D875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7A1A-A99A-4A99-A821-767E6D74BD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8502-A553-4E3E-B086-1619EA66D875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7A1A-A99A-4A99-A821-767E6D74BD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8502-A553-4E3E-B086-1619EA66D875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7A1A-A99A-4A99-A821-767E6D74BD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8502-A553-4E3E-B086-1619EA66D875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7A1A-A99A-4A99-A821-767E6D74BD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8502-A553-4E3E-B086-1619EA66D875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7A1A-A99A-4A99-A821-767E6D74BD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8502-A553-4E3E-B086-1619EA66D875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7A1A-A99A-4A99-A821-767E6D74BD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8502-A553-4E3E-B086-1619EA66D875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7A1A-A99A-4A99-A821-767E6D74BD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8502-A553-4E3E-B086-1619EA66D875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7A1A-A99A-4A99-A821-767E6D74BD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8502-A553-4E3E-B086-1619EA66D875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7A1A-A99A-4A99-A821-767E6D74BD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8502-A553-4E3E-B086-1619EA66D875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7A1A-A99A-4A99-A821-767E6D74BD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98502-A553-4E3E-B086-1619EA66D875}" type="datetimeFigureOut">
              <a:rPr lang="fr-FR" smtClean="0"/>
              <a:pPr/>
              <a:t>01/10/2016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77A1A-A99A-4A99-A821-767E6D74BD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8795877" cy="310515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28596" y="214290"/>
            <a:ext cx="5429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Ces deux premières diapos font le bilan des gares du pays basque. Le document ci-dessous est publié tous les ans par la CCI. Il s’agit de l’année 2015.</a:t>
            </a:r>
          </a:p>
          <a:p>
            <a:r>
              <a:rPr lang="fr-FR" dirty="0" smtClean="0"/>
              <a:t>Dans la diapo suivante nous avons relevé dans les mêmes publications de la CCI, 10 ans de bilans, source SNCF comme indiqué.</a:t>
            </a:r>
          </a:p>
          <a:p>
            <a:r>
              <a:rPr lang="fr-FR" dirty="0" smtClean="0"/>
              <a:t>Nous ne nous réjouissons pas de ces mauvais résultats, nous soulignons surtout que nous sommes très </a:t>
            </a:r>
            <a:r>
              <a:rPr lang="fr-FR" dirty="0" err="1" smtClean="0"/>
              <a:t>très</a:t>
            </a:r>
            <a:r>
              <a:rPr lang="fr-FR" dirty="0" smtClean="0"/>
              <a:t> loin des annonces d’explosion du trafic et donc de saturation des voies existantes.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617" t="21972" r="32617" b="46700"/>
          <a:stretch>
            <a:fillRect/>
          </a:stretch>
        </p:blipFill>
        <p:spPr bwMode="auto">
          <a:xfrm>
            <a:off x="0" y="0"/>
            <a:ext cx="9144000" cy="376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857224" y="4286256"/>
            <a:ext cx="428628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Evolutions depuis 2006 (débat public) date choisie comme point de départ par la DREAL à l’observatoire des trafics:</a:t>
            </a:r>
          </a:p>
          <a:p>
            <a:endParaRPr lang="fr-FR" sz="1400" b="1" dirty="0"/>
          </a:p>
          <a:p>
            <a:r>
              <a:rPr lang="fr-FR" sz="1400" b="1" dirty="0" smtClean="0"/>
              <a:t>Bayonne: -21%</a:t>
            </a:r>
          </a:p>
          <a:p>
            <a:r>
              <a:rPr lang="fr-FR" sz="1400" b="1" dirty="0" smtClean="0"/>
              <a:t>Biarritz: -26,5%</a:t>
            </a:r>
          </a:p>
          <a:p>
            <a:r>
              <a:rPr lang="fr-FR" sz="1400" b="1" dirty="0" smtClean="0"/>
              <a:t>St jean de </a:t>
            </a:r>
            <a:r>
              <a:rPr lang="fr-FR" sz="1400" b="1" dirty="0" err="1" smtClean="0"/>
              <a:t>Luz</a:t>
            </a:r>
            <a:r>
              <a:rPr lang="fr-FR" sz="1400" b="1" dirty="0" smtClean="0"/>
              <a:t>: -16%</a:t>
            </a:r>
          </a:p>
          <a:p>
            <a:r>
              <a:rPr lang="fr-FR" sz="1400" b="1" dirty="0" smtClean="0"/>
              <a:t>Total: -21,2 %</a:t>
            </a:r>
            <a:endParaRPr lang="fr-FR" sz="1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5273" t="15381" r="7422" b="7714"/>
          <a:stretch>
            <a:fillRect/>
          </a:stretch>
        </p:blipFill>
        <p:spPr bwMode="auto">
          <a:xfrm>
            <a:off x="0" y="0"/>
            <a:ext cx="9144000" cy="644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e 4"/>
          <p:cNvSpPr/>
          <p:nvPr/>
        </p:nvSpPr>
        <p:spPr>
          <a:xfrm>
            <a:off x="1714480" y="2500306"/>
            <a:ext cx="3214710" cy="428628"/>
          </a:xfrm>
          <a:prstGeom prst="ellipse">
            <a:avLst/>
          </a:prstGeom>
          <a:noFill/>
          <a:ln>
            <a:solidFill>
              <a:srgbClr val="FF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715008" y="1714488"/>
            <a:ext cx="300039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Commentaires du CADE:</a:t>
            </a:r>
          </a:p>
          <a:p>
            <a:r>
              <a:rPr lang="fr-FR" i="1" dirty="0" smtClean="0">
                <a:solidFill>
                  <a:srgbClr val="FF0000"/>
                </a:solidFill>
              </a:rPr>
              <a:t>Il s’agit ici de </a:t>
            </a:r>
            <a:r>
              <a:rPr lang="fr-FR" b="1" i="1" dirty="0" smtClean="0">
                <a:solidFill>
                  <a:srgbClr val="FF0000"/>
                </a:solidFill>
              </a:rPr>
              <a:t>39</a:t>
            </a:r>
            <a:r>
              <a:rPr lang="fr-FR" i="1" dirty="0" smtClean="0">
                <a:solidFill>
                  <a:srgbClr val="FF0000"/>
                </a:solidFill>
              </a:rPr>
              <a:t> trains quotidiens comptés deux fois, soit </a:t>
            </a:r>
            <a:r>
              <a:rPr lang="fr-FR" b="1" i="1" dirty="0" smtClean="0">
                <a:solidFill>
                  <a:srgbClr val="FF0000"/>
                </a:solidFill>
              </a:rPr>
              <a:t>14561</a:t>
            </a:r>
            <a:r>
              <a:rPr lang="fr-FR" i="1" dirty="0" smtClean="0">
                <a:solidFill>
                  <a:srgbClr val="FF0000"/>
                </a:solidFill>
              </a:rPr>
              <a:t> trains par an !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2910" y="5286388"/>
            <a:ext cx="792961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</a:rPr>
              <a:t>Commentaires du CADE: Cette affirmation est fausse car le TMJA (Trafic Moyen Journalier Annualisé), critère principal pour juger d’une éventuelle saturation prend en compte 14561 </a:t>
            </a:r>
            <a:r>
              <a:rPr lang="fr-FR" sz="1400" i="1" dirty="0" err="1" smtClean="0">
                <a:solidFill>
                  <a:srgbClr val="FF0000"/>
                </a:solidFill>
              </a:rPr>
              <a:t>trains:an</a:t>
            </a:r>
            <a:r>
              <a:rPr lang="fr-FR" sz="1400" i="1" dirty="0" smtClean="0">
                <a:solidFill>
                  <a:srgbClr val="FF0000"/>
                </a:solidFill>
              </a:rPr>
              <a:t> inexistant.</a:t>
            </a:r>
          </a:p>
          <a:p>
            <a:r>
              <a:rPr lang="fr-FR" sz="1400" i="1" dirty="0" smtClean="0">
                <a:solidFill>
                  <a:srgbClr val="FF0000"/>
                </a:solidFill>
              </a:rPr>
              <a:t>Mais on peut l’admettre pour les « tendances » d’augmentation ou baisse du trafic.</a:t>
            </a:r>
          </a:p>
          <a:p>
            <a:r>
              <a:rPr lang="fr-FR" sz="1400" i="1" dirty="0" smtClean="0">
                <a:solidFill>
                  <a:srgbClr val="FF0000"/>
                </a:solidFill>
              </a:rPr>
              <a:t>Mais alors cela sous entendrait que les chiffre faux de 2011 et 2012 étaient déjà faux en 2006, date du débat public. C’est pourquoi, de manière ingénue, nous avons, à plusieurs reprises demandé pourquoi la DREAL avait écrit cela. Et bingo! Un brin énervé, on nous a répondu:</a:t>
            </a:r>
            <a:endParaRPr lang="fr-FR" sz="1400" i="1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>
            <a:stCxn id="4" idx="1"/>
          </p:cNvCxnSpPr>
          <p:nvPr/>
        </p:nvCxnSpPr>
        <p:spPr>
          <a:xfrm rot="10800000" flipV="1">
            <a:off x="5143504" y="2314652"/>
            <a:ext cx="571504" cy="1856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785918" y="4714884"/>
            <a:ext cx="785818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 fontScale="47500" lnSpcReduction="20000"/>
          </a:bodyPr>
          <a:lstStyle/>
          <a:p>
            <a:r>
              <a:rPr lang="fr-FR" dirty="0"/>
              <a:t>De: "GABRIELLI Pierre-Paul (Chef de service) - DREAL Aquitaine/SMTI" &lt;Pierre-Paul.Gabrielli@developpement-durable.gouv.fr&gt;</a:t>
            </a:r>
          </a:p>
          <a:p>
            <a:r>
              <a:rPr lang="fr-FR" dirty="0"/>
              <a:t>À: "</a:t>
            </a:r>
            <a:r>
              <a:rPr lang="fr-FR" dirty="0" err="1"/>
              <a:t>victor</a:t>
            </a:r>
            <a:r>
              <a:rPr lang="fr-FR" dirty="0"/>
              <a:t> pachon" &lt;victor.pachon@free.fr&gt;</a:t>
            </a:r>
          </a:p>
          <a:p>
            <a:r>
              <a:rPr lang="fr-FR" dirty="0"/>
              <a:t>Cc: "BOGIATTO Fabienne (Chef de pôle) - DREAL Aquitaine/SMTI/Pôle Mobilité" &lt;Fabienne.Bogiatto@developpement-durable.gouv.fr&gt;, "CARRE Bruno - DREAL Aquitaine/SMTI/Pôle Mobilité" &lt;Bruno.Carre@developpement-durable.gouv.fr&gt;</a:t>
            </a:r>
          </a:p>
          <a:p>
            <a:r>
              <a:rPr lang="fr-FR" dirty="0"/>
              <a:t>Envoyé: Mercredi 30 Mars 2016 08:53:49</a:t>
            </a:r>
          </a:p>
          <a:p>
            <a:r>
              <a:rPr lang="fr-FR" dirty="0"/>
              <a:t>Objet: </a:t>
            </a:r>
            <a:r>
              <a:rPr lang="fr-FR" dirty="0" err="1"/>
              <a:t>Re</a:t>
            </a:r>
            <a:r>
              <a:rPr lang="fr-FR" dirty="0"/>
              <a:t>: demande de renseignement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Bonjour Monsieur Pachon, 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Comme il a été précisé en préambule de la présentation des indicateurs 2012 par Madame BOGIATTO (en page 3 du compte-rendu) : 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"Par rapport à la base de données qui référencie toutes les circulations ferroviaires réalisées, les trains sont classifiés selon qu'ils sont en origine par rapport à la gare choisie, en terminus, en arrivée, en départ ou seulement de passage sans arrêt</a:t>
            </a:r>
            <a:r>
              <a:rPr lang="fr-FR" dirty="0">
                <a:solidFill>
                  <a:srgbClr val="FF0000"/>
                </a:solidFill>
              </a:rPr>
              <a:t>. Les trains qui arrivent et repartent d'une gare, après un arrêt de quelques minutes sont malheureusement comptabilisés deux fois dans les calculs</a:t>
            </a:r>
            <a:r>
              <a:rPr lang="fr-FR" dirty="0"/>
              <a:t>. C'est pourquoi, il a été précisé dans le document qu'il s'agissait de mouvements de trains (pour les indicateurs ferroviaires français) et non de circulations de trains, et la DREAL Aquitaine, avec RFF, va s'employer à résoudre ce problème afin d'obtenir le nombre exact de circulations de trains soit au même point de coupure (dans des gares) ou soit en section courante, entre deux gares. " 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De ce fait, même si le calcul du nombre de train au droit des gares d'Hendaye, Bayonne et Dax est surestimé, la tendance, qu'elle soit en augmentation ou en diminution est juste, </a:t>
            </a:r>
            <a:r>
              <a:rPr lang="fr-FR" dirty="0">
                <a:solidFill>
                  <a:srgbClr val="FF0000"/>
                </a:solidFill>
              </a:rPr>
              <a:t>car ce problème de double compte pour les trains arrivant et repartant en gare est présent pour les calculs des années 2006, 2011 et 2012.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/>
          </a:bodyPr>
          <a:lstStyle/>
          <a:p>
            <a:r>
              <a:rPr lang="fr-FR" sz="1600" dirty="0" smtClean="0"/>
              <a:t>Le fret est-il en augmentation?</a:t>
            </a: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268931"/>
          </a:xfrm>
        </p:spPr>
        <p:txBody>
          <a:bodyPr>
            <a:normAutofit/>
          </a:bodyPr>
          <a:lstStyle/>
          <a:p>
            <a:r>
              <a:rPr lang="fr-FR" sz="1400" dirty="0" smtClean="0"/>
              <a:t>Il devrait l’être si on en croit les documents du débat public( ci-dessous). En fait il devrait être de l’ordre de 8 millions de t si on en croit le graphique des prévisions du débat public.</a:t>
            </a:r>
          </a:p>
          <a:p>
            <a:r>
              <a:rPr lang="fr-FR" sz="1400" dirty="0" smtClean="0"/>
              <a:t>Au Nord de Bayonne il passe 39 trains de voyageurs (oui ceux qui sont comptés deux fois).</a:t>
            </a:r>
          </a:p>
          <a:p>
            <a:r>
              <a:rPr lang="fr-FR" sz="1400" dirty="0" smtClean="0"/>
              <a:t>Le document de la diapo suivante est un extrait de l’enquête publique pour l’autoroute ferroviaire qui devait s’installer à Boucau (avis favorable mais abandon car non-rentable). Incidemment il nous indique le nombre de fermetures du passage à niveau</a:t>
            </a:r>
            <a:endParaRPr lang="fr-FR" sz="1400" dirty="0"/>
          </a:p>
        </p:txBody>
      </p:sp>
      <p:pic>
        <p:nvPicPr>
          <p:cNvPr id="4" name="Picture 2" descr="2006débat publ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20380"/>
            <a:ext cx="7358114" cy="463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/>
          <p:cNvPicPr>
            <a:picLocks noChangeAspect="1" noChangeArrowheads="1"/>
          </p:cNvPicPr>
          <p:nvPr/>
        </p:nvPicPr>
        <p:blipFill>
          <a:blip r:embed="rId2"/>
          <a:srcRect l="2972" t="15736" r="5724" b="6815"/>
          <a:stretch>
            <a:fillRect/>
          </a:stretch>
        </p:blipFill>
        <p:spPr bwMode="auto">
          <a:xfrm>
            <a:off x="0" y="0"/>
            <a:ext cx="897255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4124325" y="1785926"/>
            <a:ext cx="5019675" cy="1000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52 trains par jour donc, soit 26 par sens (il s’agit de la fermeture du passage à niveau)</a:t>
            </a:r>
          </a:p>
          <a:p>
            <a:r>
              <a:rPr lang="fr-FR" dirty="0" smtClean="0"/>
              <a:t>Si on retire les 39 trains de voyageurs il resterait 13 trains de fret soit 6,5 par sens en moyenne. Rappelons qu’il y en avait 10 par sens en 1999.</a:t>
            </a:r>
          </a:p>
          <a:p>
            <a:endParaRPr lang="fr-FR" dirty="0" smtClean="0"/>
          </a:p>
          <a:p>
            <a:r>
              <a:rPr lang="fr-FR" dirty="0" smtClean="0"/>
              <a:t>Dans la diapo suivante, envoyée par le service péage à l’AUDAP (Agence d’urbanisme) et tombée entre nos mains, confirmation</a:t>
            </a:r>
            <a:r>
              <a:rPr lang="fr-FR" dirty="0" smtClean="0"/>
              <a:t>!</a:t>
            </a:r>
          </a:p>
          <a:p>
            <a:r>
              <a:rPr lang="fr-FR" dirty="0" smtClean="0"/>
              <a:t>Rappel la ligne Bayonne-Dax peut désormais recevoir 264 trains par jour soit </a:t>
            </a:r>
            <a:r>
              <a:rPr lang="fr-FR" smtClean="0"/>
              <a:t>132 par sens!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417" t="10254" r="22656" b="19433"/>
          <a:stretch>
            <a:fillRect/>
          </a:stretch>
        </p:blipFill>
        <p:spPr bwMode="auto">
          <a:xfrm>
            <a:off x="-1" y="0"/>
            <a:ext cx="91351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cteur droit avec flèche 3"/>
          <p:cNvCxnSpPr/>
          <p:nvPr/>
        </p:nvCxnSpPr>
        <p:spPr>
          <a:xfrm rot="16200000" flipH="1">
            <a:off x="3929058" y="4357694"/>
            <a:ext cx="1071570" cy="92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457</Words>
  <Application>Microsoft Office PowerPoint</Application>
  <PresentationFormat>Affichage à l'écran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Le fret est-il en augmentation?</vt:lpstr>
      <vt:lpstr>Diapositive 6</vt:lpstr>
      <vt:lpstr>Diapositive 7</vt:lpstr>
      <vt:lpstr>Diapositive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PACHON</dc:creator>
  <cp:lastModifiedBy>PACHON</cp:lastModifiedBy>
  <cp:revision>13</cp:revision>
  <dcterms:created xsi:type="dcterms:W3CDTF">2016-09-20T12:05:32Z</dcterms:created>
  <dcterms:modified xsi:type="dcterms:W3CDTF">2016-10-01T15:33:38Z</dcterms:modified>
</cp:coreProperties>
</file>