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3"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0" autoAdjust="0"/>
    <p:restoredTop sz="94650" autoAdjust="0"/>
  </p:normalViewPr>
  <p:slideViewPr>
    <p:cSldViewPr>
      <p:cViewPr varScale="1">
        <p:scale>
          <a:sx n="104" d="100"/>
          <a:sy n="104" d="100"/>
        </p:scale>
        <p:origin x="-17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1A9B5D-7056-4E32-ACF5-C2D534A1C470}" type="datetimeFigureOut">
              <a:rPr lang="fr-FR" smtClean="0"/>
              <a:pPr/>
              <a:t>20/05/2016</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17AFAE-25E3-4640-A5C5-AB4472B5A10D}" type="slidenum">
              <a:rPr lang="fr-FR" smtClean="0"/>
              <a:pPr/>
              <a:t>‹N°›</a:t>
            </a:fld>
            <a:endParaRPr lang="fr-FR"/>
          </a:p>
        </p:txBody>
      </p:sp>
    </p:spTree>
    <p:extLst>
      <p:ext uri="{BB962C8B-B14F-4D97-AF65-F5344CB8AC3E}">
        <p14:creationId xmlns:p14="http://schemas.microsoft.com/office/powerpoint/2010/main" xmlns="" val="2415190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lvl1pPr>
              <a:defRPr sz="1000"/>
            </a:lvl1pPr>
          </a:lstStyle>
          <a:p>
            <a:fld id="{D1F07296-86EF-413B-A2CB-3EB14A2923FE}" type="datetime1">
              <a:rPr lang="fr-FR" smtClean="0"/>
              <a:pPr/>
              <a:t>20/05/2016</a:t>
            </a:fld>
            <a:endParaRPr lang="fr-FR" dirty="0"/>
          </a:p>
        </p:txBody>
      </p:sp>
      <p:sp>
        <p:nvSpPr>
          <p:cNvPr id="5" name="Footer Placeholder 4"/>
          <p:cNvSpPr>
            <a:spLocks noGrp="1"/>
          </p:cNvSpPr>
          <p:nvPr>
            <p:ph type="ftr" sz="quarter" idx="11"/>
          </p:nvPr>
        </p:nvSpPr>
        <p:spPr/>
        <p:txBody>
          <a:bodyPr/>
          <a:lstStyle/>
          <a:p>
            <a:r>
              <a:rPr lang="fr-FR" dirty="0" smtClean="0"/>
              <a:t>CADE Commission Déchets</a:t>
            </a:r>
            <a:endParaRPr lang="fr-FR" dirty="0"/>
          </a:p>
        </p:txBody>
      </p:sp>
      <p:sp>
        <p:nvSpPr>
          <p:cNvPr id="6" name="Slide Number Placeholder 5"/>
          <p:cNvSpPr>
            <a:spLocks noGrp="1"/>
          </p:cNvSpPr>
          <p:nvPr>
            <p:ph type="sldNum" sz="quarter" idx="12"/>
          </p:nvPr>
        </p:nvSpPr>
        <p:spPr/>
        <p:txBody>
          <a:bodyPr/>
          <a:lstStyle/>
          <a:p>
            <a:r>
              <a:rPr lang="fr-FR" dirty="0" smtClean="0"/>
              <a:t>page </a:t>
            </a:r>
            <a:fld id="{DB3EEAC5-75A7-42B8-9A02-3ACA7E1316C4}" type="slidenum">
              <a:rPr lang="fr-FR" smtClean="0"/>
              <a:pPr/>
              <a:t>‹N°›</a:t>
            </a:fld>
            <a:endParaRPr lang="fr-FR" dirty="0"/>
          </a:p>
        </p:txBody>
      </p:sp>
      <p:pic>
        <p:nvPicPr>
          <p:cNvPr id="7" name="Picture 6"/>
          <p:cNvPicPr/>
          <p:nvPr userDrawn="1"/>
        </p:nvPicPr>
        <p:blipFill>
          <a:blip r:embed="rId2" cstate="print"/>
          <a:srcRect l="1218" t="4556" r="1270" b="6931"/>
          <a:stretch>
            <a:fillRect/>
          </a:stretch>
        </p:blipFill>
        <p:spPr bwMode="auto">
          <a:xfrm>
            <a:off x="1809750" y="404664"/>
            <a:ext cx="5524500" cy="1604010"/>
          </a:xfrm>
          <a:prstGeom prst="rect">
            <a:avLst/>
          </a:prstGeom>
          <a:solidFill>
            <a:srgbClr val="FFFFFF"/>
          </a:solidFill>
          <a:ln w="6350" cmpd="sng">
            <a:solidFill>
              <a:srgbClr val="000000"/>
            </a:solidFill>
            <a:miter lim="800000"/>
            <a:headEnd/>
            <a:tailEnd/>
          </a:ln>
          <a:effectLst/>
        </p:spPr>
      </p:pic>
    </p:spTree>
    <p:extLst>
      <p:ext uri="{BB962C8B-B14F-4D97-AF65-F5344CB8AC3E}">
        <p14:creationId xmlns:p14="http://schemas.microsoft.com/office/powerpoint/2010/main" xmlns="" val="860949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7D4CD54B-D556-41D9-969C-527EFF93ED7E}" type="datetime1">
              <a:rPr lang="fr-FR" smtClean="0"/>
              <a:pPr/>
              <a:t>20/05/2016</a:t>
            </a:fld>
            <a:endParaRPr lang="fr-FR"/>
          </a:p>
        </p:txBody>
      </p:sp>
      <p:sp>
        <p:nvSpPr>
          <p:cNvPr id="5" name="Footer Placeholder 4"/>
          <p:cNvSpPr>
            <a:spLocks noGrp="1"/>
          </p:cNvSpPr>
          <p:nvPr>
            <p:ph type="ftr" sz="quarter" idx="11"/>
          </p:nvPr>
        </p:nvSpPr>
        <p:spPr/>
        <p:txBody>
          <a:bodyPr/>
          <a:lstStyle/>
          <a:p>
            <a:r>
              <a:rPr lang="fr-FR" smtClean="0"/>
              <a:t>CADE Commission Déchets</a:t>
            </a:r>
            <a:endParaRPr lang="fr-FR"/>
          </a:p>
        </p:txBody>
      </p:sp>
      <p:sp>
        <p:nvSpPr>
          <p:cNvPr id="6" name="Slide Number Placeholder 5"/>
          <p:cNvSpPr>
            <a:spLocks noGrp="1"/>
          </p:cNvSpPr>
          <p:nvPr>
            <p:ph type="sldNum" sz="quarter" idx="12"/>
          </p:nvPr>
        </p:nvSpPr>
        <p:spPr/>
        <p:txBody>
          <a:bodyPr/>
          <a:lstStyle/>
          <a:p>
            <a:fld id="{DB3EEAC5-75A7-42B8-9A02-3ACA7E1316C4}" type="slidenum">
              <a:rPr lang="fr-FR" smtClean="0"/>
              <a:pPr/>
              <a:t>‹N°›</a:t>
            </a:fld>
            <a:endParaRPr lang="fr-FR"/>
          </a:p>
        </p:txBody>
      </p:sp>
    </p:spTree>
    <p:extLst>
      <p:ext uri="{BB962C8B-B14F-4D97-AF65-F5344CB8AC3E}">
        <p14:creationId xmlns:p14="http://schemas.microsoft.com/office/powerpoint/2010/main" xmlns="" val="2566550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946C7DE6-387C-4879-871B-8A655FD45355}" type="datetime1">
              <a:rPr lang="fr-FR" smtClean="0"/>
              <a:pPr/>
              <a:t>20/05/2016</a:t>
            </a:fld>
            <a:endParaRPr lang="fr-FR"/>
          </a:p>
        </p:txBody>
      </p:sp>
      <p:sp>
        <p:nvSpPr>
          <p:cNvPr id="5" name="Footer Placeholder 4"/>
          <p:cNvSpPr>
            <a:spLocks noGrp="1"/>
          </p:cNvSpPr>
          <p:nvPr>
            <p:ph type="ftr" sz="quarter" idx="11"/>
          </p:nvPr>
        </p:nvSpPr>
        <p:spPr/>
        <p:txBody>
          <a:bodyPr/>
          <a:lstStyle/>
          <a:p>
            <a:r>
              <a:rPr lang="fr-FR" smtClean="0"/>
              <a:t>CADE Commission Déchets</a:t>
            </a:r>
            <a:endParaRPr lang="fr-FR"/>
          </a:p>
        </p:txBody>
      </p:sp>
      <p:sp>
        <p:nvSpPr>
          <p:cNvPr id="6" name="Slide Number Placeholder 5"/>
          <p:cNvSpPr>
            <a:spLocks noGrp="1"/>
          </p:cNvSpPr>
          <p:nvPr>
            <p:ph type="sldNum" sz="quarter" idx="12"/>
          </p:nvPr>
        </p:nvSpPr>
        <p:spPr/>
        <p:txBody>
          <a:bodyPr/>
          <a:lstStyle/>
          <a:p>
            <a:fld id="{DB3EEAC5-75A7-42B8-9A02-3ACA7E1316C4}" type="slidenum">
              <a:rPr lang="fr-FR" smtClean="0"/>
              <a:pPr/>
              <a:t>‹N°›</a:t>
            </a:fld>
            <a:endParaRPr lang="fr-FR"/>
          </a:p>
        </p:txBody>
      </p:sp>
    </p:spTree>
    <p:extLst>
      <p:ext uri="{BB962C8B-B14F-4D97-AF65-F5344CB8AC3E}">
        <p14:creationId xmlns:p14="http://schemas.microsoft.com/office/powerpoint/2010/main" xmlns="" val="1068798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A1803F13-2167-437F-915D-C6AFE5D2EED9}" type="datetime1">
              <a:rPr lang="fr-FR" smtClean="0"/>
              <a:pPr/>
              <a:t>20/05/2016</a:t>
            </a:fld>
            <a:endParaRPr lang="fr-FR"/>
          </a:p>
        </p:txBody>
      </p:sp>
      <p:sp>
        <p:nvSpPr>
          <p:cNvPr id="5" name="Footer Placeholder 4"/>
          <p:cNvSpPr>
            <a:spLocks noGrp="1"/>
          </p:cNvSpPr>
          <p:nvPr>
            <p:ph type="ftr" sz="quarter" idx="11"/>
          </p:nvPr>
        </p:nvSpPr>
        <p:spPr/>
        <p:txBody>
          <a:bodyPr/>
          <a:lstStyle/>
          <a:p>
            <a:r>
              <a:rPr lang="fr-FR" dirty="0" smtClean="0"/>
              <a:t>CADE Commission Déchets</a:t>
            </a:r>
          </a:p>
        </p:txBody>
      </p:sp>
      <p:sp>
        <p:nvSpPr>
          <p:cNvPr id="6" name="Slide Number Placeholder 5"/>
          <p:cNvSpPr>
            <a:spLocks noGrp="1"/>
          </p:cNvSpPr>
          <p:nvPr>
            <p:ph type="sldNum" sz="quarter" idx="12"/>
          </p:nvPr>
        </p:nvSpPr>
        <p:spPr/>
        <p:txBody>
          <a:bodyPr/>
          <a:lstStyle/>
          <a:p>
            <a:r>
              <a:rPr lang="fr-FR" dirty="0" smtClean="0"/>
              <a:t>page </a:t>
            </a:r>
            <a:fld id="{DB3EEAC5-75A7-42B8-9A02-3ACA7E1316C4}" type="slidenum">
              <a:rPr lang="fr-FR" smtClean="0"/>
              <a:pPr/>
              <a:t>‹N°›</a:t>
            </a:fld>
            <a:endParaRPr lang="fr-FR" dirty="0"/>
          </a:p>
        </p:txBody>
      </p:sp>
    </p:spTree>
    <p:extLst>
      <p:ext uri="{BB962C8B-B14F-4D97-AF65-F5344CB8AC3E}">
        <p14:creationId xmlns:p14="http://schemas.microsoft.com/office/powerpoint/2010/main" xmlns="" val="759452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6BFDF3-90F0-496E-94D5-5CD4C5D6BAC5}" type="datetime1">
              <a:rPr lang="fr-FR" smtClean="0"/>
              <a:pPr/>
              <a:t>20/05/2016</a:t>
            </a:fld>
            <a:endParaRPr lang="fr-FR"/>
          </a:p>
        </p:txBody>
      </p:sp>
      <p:sp>
        <p:nvSpPr>
          <p:cNvPr id="5" name="Footer Placeholder 4"/>
          <p:cNvSpPr>
            <a:spLocks noGrp="1"/>
          </p:cNvSpPr>
          <p:nvPr>
            <p:ph type="ftr" sz="quarter" idx="11"/>
          </p:nvPr>
        </p:nvSpPr>
        <p:spPr/>
        <p:txBody>
          <a:bodyPr/>
          <a:lstStyle/>
          <a:p>
            <a:r>
              <a:rPr lang="fr-FR" dirty="0" smtClean="0"/>
              <a:t>CADE Commission Déchets</a:t>
            </a:r>
          </a:p>
        </p:txBody>
      </p:sp>
      <p:sp>
        <p:nvSpPr>
          <p:cNvPr id="6" name="Slide Number Placeholder 5"/>
          <p:cNvSpPr>
            <a:spLocks noGrp="1"/>
          </p:cNvSpPr>
          <p:nvPr>
            <p:ph type="sldNum" sz="quarter" idx="12"/>
          </p:nvPr>
        </p:nvSpPr>
        <p:spPr/>
        <p:txBody>
          <a:bodyPr/>
          <a:lstStyle/>
          <a:p>
            <a:r>
              <a:rPr lang="fr-FR" dirty="0" smtClean="0"/>
              <a:t>page </a:t>
            </a:r>
            <a:fld id="{DB3EEAC5-75A7-42B8-9A02-3ACA7E1316C4}" type="slidenum">
              <a:rPr lang="fr-FR" smtClean="0"/>
              <a:pPr/>
              <a:t>‹N°›</a:t>
            </a:fld>
            <a:endParaRPr lang="fr-FR" dirty="0"/>
          </a:p>
        </p:txBody>
      </p:sp>
    </p:spTree>
    <p:extLst>
      <p:ext uri="{BB962C8B-B14F-4D97-AF65-F5344CB8AC3E}">
        <p14:creationId xmlns:p14="http://schemas.microsoft.com/office/powerpoint/2010/main" xmlns="" val="3564291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7B21D530-17DC-44D0-A9A6-3033C4E202F4}" type="datetime1">
              <a:rPr lang="fr-FR" smtClean="0"/>
              <a:pPr/>
              <a:t>20/05/2016</a:t>
            </a:fld>
            <a:endParaRPr lang="fr-FR"/>
          </a:p>
        </p:txBody>
      </p:sp>
      <p:sp>
        <p:nvSpPr>
          <p:cNvPr id="6" name="Footer Placeholder 5"/>
          <p:cNvSpPr>
            <a:spLocks noGrp="1"/>
          </p:cNvSpPr>
          <p:nvPr>
            <p:ph type="ftr" sz="quarter" idx="11"/>
          </p:nvPr>
        </p:nvSpPr>
        <p:spPr/>
        <p:txBody>
          <a:bodyPr/>
          <a:lstStyle/>
          <a:p>
            <a:r>
              <a:rPr lang="fr-FR" dirty="0" smtClean="0"/>
              <a:t>CADE Commission Déchets</a:t>
            </a:r>
          </a:p>
        </p:txBody>
      </p:sp>
      <p:sp>
        <p:nvSpPr>
          <p:cNvPr id="7" name="Slide Number Placeholder 6"/>
          <p:cNvSpPr>
            <a:spLocks noGrp="1"/>
          </p:cNvSpPr>
          <p:nvPr>
            <p:ph type="sldNum" sz="quarter" idx="12"/>
          </p:nvPr>
        </p:nvSpPr>
        <p:spPr/>
        <p:txBody>
          <a:bodyPr/>
          <a:lstStyle/>
          <a:p>
            <a:r>
              <a:rPr lang="fr-FR" dirty="0" smtClean="0"/>
              <a:t>page </a:t>
            </a:r>
            <a:fld id="{DB3EEAC5-75A7-42B8-9A02-3ACA7E1316C4}" type="slidenum">
              <a:rPr lang="fr-FR" smtClean="0"/>
              <a:pPr/>
              <a:t>‹N°›</a:t>
            </a:fld>
            <a:endParaRPr lang="fr-FR" dirty="0"/>
          </a:p>
        </p:txBody>
      </p:sp>
    </p:spTree>
    <p:extLst>
      <p:ext uri="{BB962C8B-B14F-4D97-AF65-F5344CB8AC3E}">
        <p14:creationId xmlns:p14="http://schemas.microsoft.com/office/powerpoint/2010/main" xmlns="" val="355006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F4DCF1EC-25BA-4A53-B3C1-76DFC5AE3C34}" type="datetime1">
              <a:rPr lang="fr-FR" smtClean="0"/>
              <a:pPr/>
              <a:t>20/05/2016</a:t>
            </a:fld>
            <a:endParaRPr lang="fr-FR"/>
          </a:p>
        </p:txBody>
      </p:sp>
      <p:sp>
        <p:nvSpPr>
          <p:cNvPr id="8" name="Footer Placeholder 7"/>
          <p:cNvSpPr>
            <a:spLocks noGrp="1"/>
          </p:cNvSpPr>
          <p:nvPr>
            <p:ph type="ftr" sz="quarter" idx="11"/>
          </p:nvPr>
        </p:nvSpPr>
        <p:spPr/>
        <p:txBody>
          <a:bodyPr/>
          <a:lstStyle/>
          <a:p>
            <a:r>
              <a:rPr lang="fr-FR" dirty="0" smtClean="0"/>
              <a:t>CADE Commission Déchets</a:t>
            </a:r>
          </a:p>
        </p:txBody>
      </p:sp>
      <p:sp>
        <p:nvSpPr>
          <p:cNvPr id="9" name="Slide Number Placeholder 8"/>
          <p:cNvSpPr>
            <a:spLocks noGrp="1"/>
          </p:cNvSpPr>
          <p:nvPr>
            <p:ph type="sldNum" sz="quarter" idx="12"/>
          </p:nvPr>
        </p:nvSpPr>
        <p:spPr/>
        <p:txBody>
          <a:bodyPr/>
          <a:lstStyle/>
          <a:p>
            <a:r>
              <a:rPr lang="fr-FR" dirty="0" smtClean="0"/>
              <a:t>page </a:t>
            </a:r>
            <a:fld id="{DB3EEAC5-75A7-42B8-9A02-3ACA7E1316C4}" type="slidenum">
              <a:rPr lang="fr-FR" smtClean="0"/>
              <a:pPr/>
              <a:t>‹N°›</a:t>
            </a:fld>
            <a:endParaRPr lang="fr-FR" dirty="0"/>
          </a:p>
        </p:txBody>
      </p:sp>
    </p:spTree>
    <p:extLst>
      <p:ext uri="{BB962C8B-B14F-4D97-AF65-F5344CB8AC3E}">
        <p14:creationId xmlns:p14="http://schemas.microsoft.com/office/powerpoint/2010/main" xmlns="" val="417228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7D1CEAB1-D238-41E9-AAF8-7AF61C500C6C}" type="datetime1">
              <a:rPr lang="fr-FR" smtClean="0"/>
              <a:pPr/>
              <a:t>20/05/2016</a:t>
            </a:fld>
            <a:endParaRPr lang="fr-FR"/>
          </a:p>
        </p:txBody>
      </p:sp>
      <p:sp>
        <p:nvSpPr>
          <p:cNvPr id="4" name="Footer Placeholder 3"/>
          <p:cNvSpPr>
            <a:spLocks noGrp="1"/>
          </p:cNvSpPr>
          <p:nvPr>
            <p:ph type="ftr" sz="quarter" idx="11"/>
          </p:nvPr>
        </p:nvSpPr>
        <p:spPr/>
        <p:txBody>
          <a:bodyPr/>
          <a:lstStyle/>
          <a:p>
            <a:r>
              <a:rPr lang="fr-FR" dirty="0" smtClean="0"/>
              <a:t>CADE Commission Déchets</a:t>
            </a:r>
          </a:p>
        </p:txBody>
      </p:sp>
      <p:sp>
        <p:nvSpPr>
          <p:cNvPr id="5" name="Slide Number Placeholder 4"/>
          <p:cNvSpPr>
            <a:spLocks noGrp="1"/>
          </p:cNvSpPr>
          <p:nvPr>
            <p:ph type="sldNum" sz="quarter" idx="12"/>
          </p:nvPr>
        </p:nvSpPr>
        <p:spPr/>
        <p:txBody>
          <a:bodyPr/>
          <a:lstStyle/>
          <a:p>
            <a:r>
              <a:rPr lang="fr-FR" dirty="0" smtClean="0"/>
              <a:t>page </a:t>
            </a:r>
            <a:fld id="{DB3EEAC5-75A7-42B8-9A02-3ACA7E1316C4}" type="slidenum">
              <a:rPr lang="fr-FR" smtClean="0"/>
              <a:pPr/>
              <a:t>‹N°›</a:t>
            </a:fld>
            <a:endParaRPr lang="fr-FR" dirty="0"/>
          </a:p>
        </p:txBody>
      </p:sp>
    </p:spTree>
    <p:extLst>
      <p:ext uri="{BB962C8B-B14F-4D97-AF65-F5344CB8AC3E}">
        <p14:creationId xmlns:p14="http://schemas.microsoft.com/office/powerpoint/2010/main" xmlns="" val="3471427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CE020D-0871-46F3-8DDC-002308D11DBE}" type="datetime1">
              <a:rPr lang="fr-FR" smtClean="0"/>
              <a:pPr/>
              <a:t>20/05/2016</a:t>
            </a:fld>
            <a:endParaRPr lang="fr-FR"/>
          </a:p>
        </p:txBody>
      </p:sp>
      <p:sp>
        <p:nvSpPr>
          <p:cNvPr id="3" name="Footer Placeholder 2"/>
          <p:cNvSpPr>
            <a:spLocks noGrp="1"/>
          </p:cNvSpPr>
          <p:nvPr>
            <p:ph type="ftr" sz="quarter" idx="11"/>
          </p:nvPr>
        </p:nvSpPr>
        <p:spPr/>
        <p:txBody>
          <a:bodyPr/>
          <a:lstStyle/>
          <a:p>
            <a:r>
              <a:rPr lang="fr-FR" dirty="0" smtClean="0"/>
              <a:t>CADE Commission Déchets</a:t>
            </a:r>
            <a:endParaRPr lang="fr-FR" dirty="0"/>
          </a:p>
        </p:txBody>
      </p:sp>
      <p:sp>
        <p:nvSpPr>
          <p:cNvPr id="4" name="Slide Number Placeholder 3"/>
          <p:cNvSpPr>
            <a:spLocks noGrp="1"/>
          </p:cNvSpPr>
          <p:nvPr>
            <p:ph type="sldNum" sz="quarter" idx="12"/>
          </p:nvPr>
        </p:nvSpPr>
        <p:spPr/>
        <p:txBody>
          <a:bodyPr/>
          <a:lstStyle/>
          <a:p>
            <a:r>
              <a:rPr lang="fr-FR" dirty="0" smtClean="0"/>
              <a:t>page </a:t>
            </a:r>
            <a:fld id="{DB3EEAC5-75A7-42B8-9A02-3ACA7E1316C4}" type="slidenum">
              <a:rPr lang="fr-FR" smtClean="0"/>
              <a:pPr/>
              <a:t>‹N°›</a:t>
            </a:fld>
            <a:endParaRPr lang="fr-FR" dirty="0"/>
          </a:p>
        </p:txBody>
      </p:sp>
    </p:spTree>
    <p:extLst>
      <p:ext uri="{BB962C8B-B14F-4D97-AF65-F5344CB8AC3E}">
        <p14:creationId xmlns:p14="http://schemas.microsoft.com/office/powerpoint/2010/main" xmlns="" val="419941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7FBB6D-9DB1-415D-8B7C-E81F5468B78F}" type="datetime1">
              <a:rPr lang="fr-FR" smtClean="0"/>
              <a:pPr/>
              <a:t>20/05/2016</a:t>
            </a:fld>
            <a:endParaRPr lang="fr-FR"/>
          </a:p>
        </p:txBody>
      </p:sp>
      <p:sp>
        <p:nvSpPr>
          <p:cNvPr id="6" name="Footer Placeholder 5"/>
          <p:cNvSpPr>
            <a:spLocks noGrp="1"/>
          </p:cNvSpPr>
          <p:nvPr>
            <p:ph type="ftr" sz="quarter" idx="11"/>
          </p:nvPr>
        </p:nvSpPr>
        <p:spPr/>
        <p:txBody>
          <a:bodyPr/>
          <a:lstStyle/>
          <a:p>
            <a:r>
              <a:rPr lang="fr-FR" dirty="0" smtClean="0"/>
              <a:t>CADE Commission Déchets</a:t>
            </a:r>
          </a:p>
        </p:txBody>
      </p:sp>
      <p:sp>
        <p:nvSpPr>
          <p:cNvPr id="7" name="Slide Number Placeholder 6"/>
          <p:cNvSpPr>
            <a:spLocks noGrp="1"/>
          </p:cNvSpPr>
          <p:nvPr>
            <p:ph type="sldNum" sz="quarter" idx="12"/>
          </p:nvPr>
        </p:nvSpPr>
        <p:spPr/>
        <p:txBody>
          <a:bodyPr/>
          <a:lstStyle/>
          <a:p>
            <a:r>
              <a:rPr lang="fr-FR" dirty="0" smtClean="0"/>
              <a:t>page </a:t>
            </a:r>
            <a:fld id="{DB3EEAC5-75A7-42B8-9A02-3ACA7E1316C4}" type="slidenum">
              <a:rPr lang="fr-FR" smtClean="0"/>
              <a:pPr/>
              <a:t>‹N°›</a:t>
            </a:fld>
            <a:endParaRPr lang="fr-FR" dirty="0"/>
          </a:p>
        </p:txBody>
      </p:sp>
    </p:spTree>
    <p:extLst>
      <p:ext uri="{BB962C8B-B14F-4D97-AF65-F5344CB8AC3E}">
        <p14:creationId xmlns:p14="http://schemas.microsoft.com/office/powerpoint/2010/main" xmlns="" val="3924460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94F3B8-7250-408E-8AAD-A08DF276C2DA}" type="datetime1">
              <a:rPr lang="fr-FR" smtClean="0"/>
              <a:pPr/>
              <a:t>20/05/2016</a:t>
            </a:fld>
            <a:endParaRPr lang="fr-FR"/>
          </a:p>
        </p:txBody>
      </p:sp>
      <p:sp>
        <p:nvSpPr>
          <p:cNvPr id="6" name="Footer Placeholder 5"/>
          <p:cNvSpPr>
            <a:spLocks noGrp="1"/>
          </p:cNvSpPr>
          <p:nvPr>
            <p:ph type="ftr" sz="quarter" idx="11"/>
          </p:nvPr>
        </p:nvSpPr>
        <p:spPr/>
        <p:txBody>
          <a:bodyPr/>
          <a:lstStyle/>
          <a:p>
            <a:r>
              <a:rPr lang="fr-FR" smtClean="0"/>
              <a:t>CADE Commission Déchets</a:t>
            </a:r>
            <a:endParaRPr lang="fr-FR"/>
          </a:p>
        </p:txBody>
      </p:sp>
      <p:sp>
        <p:nvSpPr>
          <p:cNvPr id="7" name="Slide Number Placeholder 6"/>
          <p:cNvSpPr>
            <a:spLocks noGrp="1"/>
          </p:cNvSpPr>
          <p:nvPr>
            <p:ph type="sldNum" sz="quarter" idx="12"/>
          </p:nvPr>
        </p:nvSpPr>
        <p:spPr/>
        <p:txBody>
          <a:bodyPr/>
          <a:lstStyle/>
          <a:p>
            <a:fld id="{DB3EEAC5-75A7-42B8-9A02-3ACA7E1316C4}" type="slidenum">
              <a:rPr lang="fr-FR" smtClean="0"/>
              <a:pPr/>
              <a:t>‹N°›</a:t>
            </a:fld>
            <a:endParaRPr lang="fr-FR"/>
          </a:p>
        </p:txBody>
      </p:sp>
    </p:spTree>
    <p:extLst>
      <p:ext uri="{BB962C8B-B14F-4D97-AF65-F5344CB8AC3E}">
        <p14:creationId xmlns:p14="http://schemas.microsoft.com/office/powerpoint/2010/main" xmlns="" val="18864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13C5FA-1E98-4B5F-A65C-90056C59CB08}" type="datetime1">
              <a:rPr lang="fr-FR" smtClean="0"/>
              <a:pPr/>
              <a:t>20/05/2016</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smtClean="0"/>
              <a:t>CADE Commission Déchets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EEAC5-75A7-42B8-9A02-3ACA7E1316C4}" type="slidenum">
              <a:rPr lang="fr-FR" smtClean="0"/>
              <a:pPr/>
              <a:t>‹N°›</a:t>
            </a:fld>
            <a:endParaRPr lang="fr-FR"/>
          </a:p>
        </p:txBody>
      </p:sp>
    </p:spTree>
    <p:extLst>
      <p:ext uri="{BB962C8B-B14F-4D97-AF65-F5344CB8AC3E}">
        <p14:creationId xmlns:p14="http://schemas.microsoft.com/office/powerpoint/2010/main" xmlns="" val="2043770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23268608&amp;cidTexte=LEGITEXT000006074220&amp;dateTexte=20141104&amp;fastPos=8&amp;fastReqId=92116599&amp;oldAction=rechCodeArticl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685800" y="3183111"/>
            <a:ext cx="7772400" cy="1470025"/>
          </a:xfrm>
        </p:spPr>
        <p:txBody>
          <a:bodyPr>
            <a:normAutofit fontScale="90000"/>
          </a:bodyPr>
          <a:lstStyle/>
          <a:p>
            <a:r>
              <a:rPr lang="fr-FR" sz="3100" dirty="0"/>
              <a:t>Le CADE a ouvert il y a plus d’un an un front contre les décharges non réglementaires qui polluent notre environnement et ses actions sont développées suivant trois  </a:t>
            </a:r>
            <a:r>
              <a:rPr lang="fr-FR" sz="3100" dirty="0" smtClean="0"/>
              <a:t>axes</a:t>
            </a:r>
            <a:r>
              <a:rPr lang="fr-FR" dirty="0"/>
              <a:t/>
            </a:r>
            <a:br>
              <a:rPr lang="fr-FR" dirty="0"/>
            </a:br>
            <a:r>
              <a:rPr lang="fr-FR" sz="2200" b="1" dirty="0"/>
              <a:t>Au niveau de chaque décharge</a:t>
            </a:r>
            <a:br>
              <a:rPr lang="fr-FR" sz="2200" b="1" dirty="0"/>
            </a:br>
            <a:r>
              <a:rPr lang="fr-FR" sz="2200" b="1" dirty="0"/>
              <a:t>Au Niveau institutionnel</a:t>
            </a:r>
            <a:br>
              <a:rPr lang="fr-FR" sz="2200" b="1" dirty="0"/>
            </a:br>
            <a:r>
              <a:rPr lang="fr-FR" sz="2200" b="1" dirty="0"/>
              <a:t>Au niveau des </a:t>
            </a:r>
            <a:r>
              <a:rPr lang="fr-FR" sz="2200" b="1" dirty="0" smtClean="0"/>
              <a:t>agriculteurs</a:t>
            </a:r>
            <a:endParaRPr lang="fr-FR" dirty="0"/>
          </a:p>
        </p:txBody>
      </p:sp>
      <p:sp>
        <p:nvSpPr>
          <p:cNvPr id="4" name="Date Placeholder 3"/>
          <p:cNvSpPr>
            <a:spLocks noGrp="1"/>
          </p:cNvSpPr>
          <p:nvPr>
            <p:ph type="dt" sz="half" idx="10"/>
          </p:nvPr>
        </p:nvSpPr>
        <p:spPr/>
        <p:txBody>
          <a:bodyPr/>
          <a:lstStyle/>
          <a:p>
            <a:fld id="{6C6FA390-6498-466F-8071-44F1EC38C6D8}" type="datetime1">
              <a:rPr lang="fr-FR" smtClean="0"/>
              <a:pPr/>
              <a:t>20/05/2016</a:t>
            </a:fld>
            <a:endParaRPr lang="fr-FR" dirty="0"/>
          </a:p>
        </p:txBody>
      </p:sp>
      <p:sp>
        <p:nvSpPr>
          <p:cNvPr id="5" name="Footer Placeholder 4"/>
          <p:cNvSpPr>
            <a:spLocks noGrp="1"/>
          </p:cNvSpPr>
          <p:nvPr>
            <p:ph type="ftr" sz="quarter" idx="11"/>
          </p:nvPr>
        </p:nvSpPr>
        <p:spPr/>
        <p:txBody>
          <a:bodyPr/>
          <a:lstStyle/>
          <a:p>
            <a:r>
              <a:rPr lang="fr-FR" smtClean="0"/>
              <a:t>CADE Commission Déchets</a:t>
            </a:r>
            <a:endParaRPr lang="fr-FR" dirty="0"/>
          </a:p>
        </p:txBody>
      </p:sp>
      <p:sp>
        <p:nvSpPr>
          <p:cNvPr id="2" name="Slide Number Placeholder 1"/>
          <p:cNvSpPr>
            <a:spLocks noGrp="1"/>
          </p:cNvSpPr>
          <p:nvPr>
            <p:ph type="sldNum" sz="quarter" idx="12"/>
          </p:nvPr>
        </p:nvSpPr>
        <p:spPr/>
        <p:txBody>
          <a:bodyPr/>
          <a:lstStyle/>
          <a:p>
            <a:r>
              <a:rPr lang="fr-FR" smtClean="0"/>
              <a:t>page </a:t>
            </a:r>
            <a:fld id="{DB3EEAC5-75A7-42B8-9A02-3ACA7E1316C4}" type="slidenum">
              <a:rPr lang="fr-FR" smtClean="0"/>
              <a:pPr/>
              <a:t>1</a:t>
            </a:fld>
            <a:endParaRPr lang="fr-FR" dirty="0"/>
          </a:p>
        </p:txBody>
      </p:sp>
    </p:spTree>
    <p:extLst>
      <p:ext uri="{BB962C8B-B14F-4D97-AF65-F5344CB8AC3E}">
        <p14:creationId xmlns:p14="http://schemas.microsoft.com/office/powerpoint/2010/main" xmlns="" val="4026956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dirty="0"/>
              <a:t>Au niveau de chaque </a:t>
            </a:r>
            <a:r>
              <a:rPr lang="fr-FR" dirty="0" smtClean="0"/>
              <a:t>décharge</a:t>
            </a:r>
            <a:endParaRPr lang="fr-FR" dirty="0"/>
          </a:p>
        </p:txBody>
      </p:sp>
      <p:sp>
        <p:nvSpPr>
          <p:cNvPr id="3" name="Content Placeholder 2"/>
          <p:cNvSpPr>
            <a:spLocks noGrp="1"/>
          </p:cNvSpPr>
          <p:nvPr>
            <p:ph idx="1"/>
          </p:nvPr>
        </p:nvSpPr>
        <p:spPr>
          <a:xfrm>
            <a:off x="457200" y="1650504"/>
            <a:ext cx="8229600" cy="3556992"/>
          </a:xfrm>
        </p:spPr>
        <p:txBody>
          <a:bodyPr/>
          <a:lstStyle/>
          <a:p>
            <a:r>
              <a:rPr lang="fr-FR" dirty="0" smtClean="0"/>
              <a:t>Le CADE intervient auprès </a:t>
            </a:r>
            <a:r>
              <a:rPr lang="fr-FR" dirty="0"/>
              <a:t>des Maires, de la Direction Départementale des Territoires et de la Mer, de la DREAL, du Préfet voire auprès du Procureur de la République pour leur signaler les infractions à la réglementation du code de l’environnement et leur </a:t>
            </a:r>
            <a:r>
              <a:rPr lang="fr-FR" dirty="0" smtClean="0"/>
              <a:t>demander </a:t>
            </a:r>
            <a:r>
              <a:rPr lang="fr-FR" dirty="0"/>
              <a:t>de la faire respecter</a:t>
            </a:r>
          </a:p>
        </p:txBody>
      </p:sp>
      <p:sp>
        <p:nvSpPr>
          <p:cNvPr id="4" name="Date Placeholder 3"/>
          <p:cNvSpPr>
            <a:spLocks noGrp="1"/>
          </p:cNvSpPr>
          <p:nvPr>
            <p:ph type="dt" sz="half" idx="10"/>
          </p:nvPr>
        </p:nvSpPr>
        <p:spPr/>
        <p:txBody>
          <a:bodyPr/>
          <a:lstStyle/>
          <a:p>
            <a:fld id="{64299CBF-7039-4F15-B21A-7876485B6F4D}" type="datetime1">
              <a:rPr lang="fr-FR" smtClean="0"/>
              <a:pPr/>
              <a:t>20/05/2016</a:t>
            </a:fld>
            <a:endParaRPr lang="fr-FR" dirty="0"/>
          </a:p>
        </p:txBody>
      </p:sp>
      <p:sp>
        <p:nvSpPr>
          <p:cNvPr id="5" name="Footer Placeholder 4"/>
          <p:cNvSpPr>
            <a:spLocks noGrp="1"/>
          </p:cNvSpPr>
          <p:nvPr>
            <p:ph type="ftr" sz="quarter" idx="11"/>
          </p:nvPr>
        </p:nvSpPr>
        <p:spPr/>
        <p:txBody>
          <a:bodyPr/>
          <a:lstStyle/>
          <a:p>
            <a:r>
              <a:rPr lang="fr-FR" smtClean="0"/>
              <a:t>CADE Commission Déchets</a:t>
            </a:r>
            <a:endParaRPr lang="fr-FR" dirty="0"/>
          </a:p>
        </p:txBody>
      </p:sp>
      <p:sp>
        <p:nvSpPr>
          <p:cNvPr id="7" name="Slide Number Placeholder 6"/>
          <p:cNvSpPr>
            <a:spLocks noGrp="1"/>
          </p:cNvSpPr>
          <p:nvPr>
            <p:ph type="sldNum" sz="quarter" idx="12"/>
          </p:nvPr>
        </p:nvSpPr>
        <p:spPr/>
        <p:txBody>
          <a:bodyPr/>
          <a:lstStyle/>
          <a:p>
            <a:r>
              <a:rPr lang="fr-FR" smtClean="0"/>
              <a:t>page </a:t>
            </a:r>
            <a:fld id="{DB3EEAC5-75A7-42B8-9A02-3ACA7E1316C4}" type="slidenum">
              <a:rPr lang="fr-FR" smtClean="0"/>
              <a:pPr/>
              <a:t>2</a:t>
            </a:fld>
            <a:endParaRPr lang="fr-FR" dirty="0"/>
          </a:p>
        </p:txBody>
      </p:sp>
    </p:spTree>
    <p:extLst>
      <p:ext uri="{BB962C8B-B14F-4D97-AF65-F5344CB8AC3E}">
        <p14:creationId xmlns:p14="http://schemas.microsoft.com/office/powerpoint/2010/main" xmlns="" val="1593677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Au niveau </a:t>
            </a:r>
            <a:r>
              <a:rPr lang="fr-FR" dirty="0" smtClean="0"/>
              <a:t>institutionnel</a:t>
            </a:r>
            <a:endParaRPr lang="fr-FR" dirty="0"/>
          </a:p>
        </p:txBody>
      </p:sp>
      <p:sp>
        <p:nvSpPr>
          <p:cNvPr id="3" name="Content Placeholder 2"/>
          <p:cNvSpPr>
            <a:spLocks noGrp="1"/>
          </p:cNvSpPr>
          <p:nvPr>
            <p:ph idx="1"/>
          </p:nvPr>
        </p:nvSpPr>
        <p:spPr/>
        <p:txBody>
          <a:bodyPr>
            <a:normAutofit fontScale="70000" lnSpcReduction="20000"/>
          </a:bodyPr>
          <a:lstStyle/>
          <a:p>
            <a:r>
              <a:rPr lang="fr-FR" dirty="0" smtClean="0"/>
              <a:t>Le CADE </a:t>
            </a:r>
            <a:r>
              <a:rPr lang="fr-FR" dirty="0" err="1" smtClean="0"/>
              <a:t>siègeait</a:t>
            </a:r>
            <a:r>
              <a:rPr lang="fr-FR" dirty="0" smtClean="0"/>
              <a:t> déjà </a:t>
            </a:r>
            <a:r>
              <a:rPr lang="fr-FR" dirty="0"/>
              <a:t>à la Commission Consultative du Conseil Général concernant le plan de prévention et de gestion des déchets issus des chantiers du BTP.</a:t>
            </a:r>
          </a:p>
          <a:p>
            <a:r>
              <a:rPr lang="fr-FR" dirty="0"/>
              <a:t>Mais nous demandons également </a:t>
            </a:r>
            <a:r>
              <a:rPr lang="fr-FR" dirty="0" smtClean="0"/>
              <a:t>la </a:t>
            </a:r>
            <a:r>
              <a:rPr lang="fr-FR" dirty="0"/>
              <a:t>création de plusieurs Installations de Stockage des Déchets Inertes (ISDI) </a:t>
            </a:r>
            <a:endParaRPr lang="fr-FR" dirty="0" smtClean="0"/>
          </a:p>
          <a:p>
            <a:pPr lvl="1"/>
            <a:r>
              <a:rPr lang="fr-FR" dirty="0" smtClean="0"/>
              <a:t>dans </a:t>
            </a:r>
            <a:r>
              <a:rPr lang="fr-FR" dirty="0"/>
              <a:t>un rayon de moins de 15 kms afin de palier ce développement non contrôlé, </a:t>
            </a:r>
            <a:endParaRPr lang="fr-FR" dirty="0" smtClean="0"/>
          </a:p>
          <a:p>
            <a:pPr lvl="1"/>
            <a:r>
              <a:rPr lang="fr-FR" dirty="0" smtClean="0"/>
              <a:t>que </a:t>
            </a:r>
            <a:r>
              <a:rPr lang="fr-FR" dirty="0"/>
              <a:t>ces ISDI soient gérées par le Conseil </a:t>
            </a:r>
            <a:r>
              <a:rPr lang="fr-FR" dirty="0" smtClean="0"/>
              <a:t>Départemental (même si désormais la région est chargée de ces affaires)</a:t>
            </a:r>
          </a:p>
          <a:p>
            <a:pPr lvl="1"/>
            <a:r>
              <a:rPr lang="fr-FR" dirty="0" smtClean="0"/>
              <a:t>en </a:t>
            </a:r>
            <a:r>
              <a:rPr lang="fr-FR" dirty="0"/>
              <a:t>pratiquant des tarifs suffisamment attrayants pour éviter que de nombreuses zones agricoles soient transformées en </a:t>
            </a:r>
            <a:r>
              <a:rPr lang="fr-FR" dirty="0" smtClean="0"/>
              <a:t>décharges, participant en cela à </a:t>
            </a:r>
            <a:r>
              <a:rPr lang="fr-FR" dirty="0"/>
              <a:t>la pollution du réseau hydrographique local d’une manière importante, en détruisant le caractère arable des parcelles concernées tout en  entraînant la pollution de la faune et la flore </a:t>
            </a:r>
            <a:r>
              <a:rPr lang="fr-FR" dirty="0" smtClean="0"/>
              <a:t>avoisinantes (ZNIEFF).</a:t>
            </a:r>
            <a:endParaRPr lang="fr-FR" dirty="0"/>
          </a:p>
          <a:p>
            <a:endParaRPr lang="fr-FR" dirty="0"/>
          </a:p>
        </p:txBody>
      </p:sp>
      <p:sp>
        <p:nvSpPr>
          <p:cNvPr id="4" name="Date Placeholder 3"/>
          <p:cNvSpPr>
            <a:spLocks noGrp="1"/>
          </p:cNvSpPr>
          <p:nvPr>
            <p:ph type="dt" sz="half" idx="10"/>
          </p:nvPr>
        </p:nvSpPr>
        <p:spPr/>
        <p:txBody>
          <a:bodyPr/>
          <a:lstStyle/>
          <a:p>
            <a:fld id="{D2EC92A0-79D7-4D63-8799-E1A6044A61C8}" type="datetime1">
              <a:rPr lang="fr-FR" smtClean="0"/>
              <a:pPr/>
              <a:t>20/05/2016</a:t>
            </a:fld>
            <a:endParaRPr lang="fr-FR" dirty="0"/>
          </a:p>
        </p:txBody>
      </p:sp>
      <p:sp>
        <p:nvSpPr>
          <p:cNvPr id="5" name="Footer Placeholder 4"/>
          <p:cNvSpPr>
            <a:spLocks noGrp="1"/>
          </p:cNvSpPr>
          <p:nvPr>
            <p:ph type="ftr" sz="quarter" idx="11"/>
          </p:nvPr>
        </p:nvSpPr>
        <p:spPr/>
        <p:txBody>
          <a:bodyPr/>
          <a:lstStyle/>
          <a:p>
            <a:r>
              <a:rPr lang="fr-FR" dirty="0" smtClean="0"/>
              <a:t>CADE Commission Déchets</a:t>
            </a:r>
            <a:endParaRPr lang="fr-FR" dirty="0"/>
          </a:p>
        </p:txBody>
      </p:sp>
      <p:sp>
        <p:nvSpPr>
          <p:cNvPr id="7" name="Slide Number Placeholder 6"/>
          <p:cNvSpPr>
            <a:spLocks noGrp="1"/>
          </p:cNvSpPr>
          <p:nvPr>
            <p:ph type="sldNum" sz="quarter" idx="12"/>
          </p:nvPr>
        </p:nvSpPr>
        <p:spPr/>
        <p:txBody>
          <a:bodyPr/>
          <a:lstStyle/>
          <a:p>
            <a:r>
              <a:rPr lang="fr-FR" smtClean="0"/>
              <a:t>page </a:t>
            </a:r>
            <a:fld id="{DB3EEAC5-75A7-42B8-9A02-3ACA7E1316C4}" type="slidenum">
              <a:rPr lang="fr-FR" smtClean="0"/>
              <a:pPr/>
              <a:t>3</a:t>
            </a:fld>
            <a:endParaRPr lang="fr-FR" dirty="0"/>
          </a:p>
        </p:txBody>
      </p:sp>
    </p:spTree>
    <p:extLst>
      <p:ext uri="{BB962C8B-B14F-4D97-AF65-F5344CB8AC3E}">
        <p14:creationId xmlns:p14="http://schemas.microsoft.com/office/powerpoint/2010/main" xmlns="" val="132955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Au niveau des </a:t>
            </a:r>
            <a:r>
              <a:rPr lang="fr-FR" dirty="0" smtClean="0"/>
              <a:t>agriculteurs</a:t>
            </a:r>
            <a:endParaRPr lang="fr-FR" dirty="0"/>
          </a:p>
        </p:txBody>
      </p:sp>
      <p:sp>
        <p:nvSpPr>
          <p:cNvPr id="3" name="Content Placeholder 2"/>
          <p:cNvSpPr>
            <a:spLocks noGrp="1"/>
          </p:cNvSpPr>
          <p:nvPr>
            <p:ph idx="1"/>
          </p:nvPr>
        </p:nvSpPr>
        <p:spPr>
          <a:xfrm>
            <a:off x="457200" y="1816224"/>
            <a:ext cx="8229600" cy="4061048"/>
          </a:xfrm>
        </p:spPr>
        <p:txBody>
          <a:bodyPr>
            <a:normAutofit fontScale="70000" lnSpcReduction="20000"/>
          </a:bodyPr>
          <a:lstStyle/>
          <a:p>
            <a:r>
              <a:rPr lang="fr-FR" dirty="0" smtClean="0"/>
              <a:t>Le CADE dit aux agriculteurs </a:t>
            </a:r>
            <a:r>
              <a:rPr lang="fr-FR" dirty="0"/>
              <a:t>qui ont accepté de transformer leurs terres agricoles en décharges </a:t>
            </a:r>
            <a:r>
              <a:rPr lang="fr-FR" dirty="0" smtClean="0"/>
              <a:t>que ses actions </a:t>
            </a:r>
            <a:r>
              <a:rPr lang="fr-FR" dirty="0" smtClean="0"/>
              <a:t>vont </a:t>
            </a:r>
            <a:r>
              <a:rPr lang="fr-FR" dirty="0"/>
              <a:t>dans le sens de la protection et de la prévention de leur patrimoine à plus long terme. </a:t>
            </a:r>
            <a:endParaRPr lang="fr-FR" dirty="0" smtClean="0"/>
          </a:p>
          <a:p>
            <a:r>
              <a:rPr lang="fr-FR" dirty="0" smtClean="0"/>
              <a:t>Si aujourd’hui, </a:t>
            </a:r>
            <a:r>
              <a:rPr lang="fr-FR" dirty="0"/>
              <a:t>avec leurs revenus agricoles qui sont </a:t>
            </a:r>
            <a:r>
              <a:rPr lang="fr-FR" dirty="0" smtClean="0"/>
              <a:t>certes très bas, </a:t>
            </a:r>
            <a:r>
              <a:rPr lang="fr-FR" dirty="0"/>
              <a:t>ils acceptent moyennant un faible revenu pour cette transformation de leur sol, ils empoisonnent leurs biens et ceux avoisinants.</a:t>
            </a:r>
          </a:p>
          <a:p>
            <a:r>
              <a:rPr lang="fr-FR" dirty="0"/>
              <a:t>Il faut qu’ils soient </a:t>
            </a:r>
            <a:r>
              <a:rPr lang="fr-FR" dirty="0" smtClean="0"/>
              <a:t>conscients </a:t>
            </a:r>
            <a:r>
              <a:rPr lang="fr-FR" dirty="0"/>
              <a:t>qu’ils sont, en tant que propriétaires des zones à </a:t>
            </a:r>
            <a:r>
              <a:rPr lang="fr-FR" dirty="0" smtClean="0"/>
              <a:t>décharge, </a:t>
            </a:r>
            <a:r>
              <a:rPr lang="fr-FR" dirty="0"/>
              <a:t>plus responsables devant la juridiction environnementale </a:t>
            </a:r>
            <a:r>
              <a:rPr lang="fr-FR" sz="1400" dirty="0"/>
              <a:t>(</a:t>
            </a:r>
            <a:r>
              <a:rPr lang="fr-FR" sz="1400" dirty="0">
                <a:hlinkClick r:id="rId2"/>
              </a:rPr>
              <a:t>https://www.legifrance.gouv.fr/affichCodeArticle.do?idArticle=LEGIARTI000023268608&amp;cidTexte=LEGITEXT000006074220&amp;dateTexte=20141104&amp;fastPos=8&amp;fastReqId=92116599&amp;oldAction=rechCodeArticle</a:t>
            </a:r>
            <a:r>
              <a:rPr lang="fr-FR" sz="1400" dirty="0"/>
              <a:t>), </a:t>
            </a:r>
            <a:r>
              <a:rPr lang="fr-FR" dirty="0"/>
              <a:t>que les producteurs de </a:t>
            </a:r>
            <a:r>
              <a:rPr lang="fr-FR" dirty="0" smtClean="0"/>
              <a:t>déchets qui </a:t>
            </a:r>
            <a:r>
              <a:rPr lang="fr-FR" dirty="0"/>
              <a:t>les ont lésés pour une faible somme.</a:t>
            </a:r>
          </a:p>
          <a:p>
            <a:endParaRPr lang="fr-FR" dirty="0"/>
          </a:p>
        </p:txBody>
      </p:sp>
      <p:sp>
        <p:nvSpPr>
          <p:cNvPr id="4" name="Date Placeholder 3"/>
          <p:cNvSpPr>
            <a:spLocks noGrp="1"/>
          </p:cNvSpPr>
          <p:nvPr>
            <p:ph type="dt" sz="half" idx="10"/>
          </p:nvPr>
        </p:nvSpPr>
        <p:spPr/>
        <p:txBody>
          <a:bodyPr/>
          <a:lstStyle/>
          <a:p>
            <a:fld id="{3FD804E1-8008-451A-8028-E05494DEED73}" type="datetime1">
              <a:rPr lang="fr-FR" smtClean="0"/>
              <a:pPr/>
              <a:t>20/05/2016</a:t>
            </a:fld>
            <a:endParaRPr lang="fr-FR" dirty="0"/>
          </a:p>
        </p:txBody>
      </p:sp>
      <p:sp>
        <p:nvSpPr>
          <p:cNvPr id="5" name="Footer Placeholder 4"/>
          <p:cNvSpPr>
            <a:spLocks noGrp="1"/>
          </p:cNvSpPr>
          <p:nvPr>
            <p:ph type="ftr" sz="quarter" idx="11"/>
          </p:nvPr>
        </p:nvSpPr>
        <p:spPr/>
        <p:txBody>
          <a:bodyPr/>
          <a:lstStyle/>
          <a:p>
            <a:r>
              <a:rPr lang="fr-FR" smtClean="0"/>
              <a:t>CADE Commission Déchets</a:t>
            </a:r>
            <a:endParaRPr lang="fr-FR" dirty="0"/>
          </a:p>
        </p:txBody>
      </p:sp>
      <p:sp>
        <p:nvSpPr>
          <p:cNvPr id="7" name="Slide Number Placeholder 6"/>
          <p:cNvSpPr>
            <a:spLocks noGrp="1"/>
          </p:cNvSpPr>
          <p:nvPr>
            <p:ph type="sldNum" sz="quarter" idx="12"/>
          </p:nvPr>
        </p:nvSpPr>
        <p:spPr/>
        <p:txBody>
          <a:bodyPr/>
          <a:lstStyle/>
          <a:p>
            <a:r>
              <a:rPr lang="fr-FR" smtClean="0"/>
              <a:t>page </a:t>
            </a:r>
            <a:fld id="{DB3EEAC5-75A7-42B8-9A02-3ACA7E1316C4}" type="slidenum">
              <a:rPr lang="fr-FR" smtClean="0"/>
              <a:pPr/>
              <a:t>4</a:t>
            </a:fld>
            <a:endParaRPr lang="fr-FR" dirty="0"/>
          </a:p>
        </p:txBody>
      </p:sp>
    </p:spTree>
    <p:extLst>
      <p:ext uri="{BB962C8B-B14F-4D97-AF65-F5344CB8AC3E}">
        <p14:creationId xmlns:p14="http://schemas.microsoft.com/office/powerpoint/2010/main" xmlns="" val="3629909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3890863"/>
          </a:xfrm>
        </p:spPr>
        <p:txBody>
          <a:bodyPr>
            <a:normAutofit/>
          </a:bodyPr>
          <a:lstStyle/>
          <a:p>
            <a:r>
              <a:rPr lang="fr-FR" dirty="0" smtClean="0"/>
              <a:t>Dans un souci de participation à l’amélioration de la gestion des déchets le CADE fait les propositions suivantes</a:t>
            </a:r>
            <a:endParaRPr lang="fr-FR" dirty="0"/>
          </a:p>
        </p:txBody>
      </p:sp>
      <p:sp>
        <p:nvSpPr>
          <p:cNvPr id="6" name="Date Placeholder 5"/>
          <p:cNvSpPr>
            <a:spLocks noGrp="1"/>
          </p:cNvSpPr>
          <p:nvPr>
            <p:ph type="dt" sz="half" idx="10"/>
          </p:nvPr>
        </p:nvSpPr>
        <p:spPr/>
        <p:txBody>
          <a:bodyPr/>
          <a:lstStyle/>
          <a:p>
            <a:fld id="{94B0F50F-5B73-4A12-8E64-BC2794F23DA1}" type="datetime1">
              <a:rPr lang="fr-FR" smtClean="0"/>
              <a:pPr/>
              <a:t>20/05/2016</a:t>
            </a:fld>
            <a:endParaRPr lang="fr-FR" dirty="0"/>
          </a:p>
        </p:txBody>
      </p:sp>
      <p:sp>
        <p:nvSpPr>
          <p:cNvPr id="7" name="Footer Placeholder 6"/>
          <p:cNvSpPr>
            <a:spLocks noGrp="1"/>
          </p:cNvSpPr>
          <p:nvPr>
            <p:ph type="ftr" sz="quarter" idx="11"/>
          </p:nvPr>
        </p:nvSpPr>
        <p:spPr/>
        <p:txBody>
          <a:bodyPr/>
          <a:lstStyle/>
          <a:p>
            <a:r>
              <a:rPr lang="fr-FR" smtClean="0"/>
              <a:t>CADE Commission Déchets</a:t>
            </a:r>
            <a:endParaRPr lang="fr-FR" dirty="0"/>
          </a:p>
        </p:txBody>
      </p:sp>
      <p:sp>
        <p:nvSpPr>
          <p:cNvPr id="8" name="Slide Number Placeholder 7"/>
          <p:cNvSpPr>
            <a:spLocks noGrp="1"/>
          </p:cNvSpPr>
          <p:nvPr>
            <p:ph type="sldNum" sz="quarter" idx="12"/>
          </p:nvPr>
        </p:nvSpPr>
        <p:spPr/>
        <p:txBody>
          <a:bodyPr/>
          <a:lstStyle/>
          <a:p>
            <a:r>
              <a:rPr lang="fr-FR" smtClean="0"/>
              <a:t>page </a:t>
            </a:r>
            <a:fld id="{DB3EEAC5-75A7-42B8-9A02-3ACA7E1316C4}" type="slidenum">
              <a:rPr lang="fr-FR" smtClean="0"/>
              <a:pPr/>
              <a:t>5</a:t>
            </a:fld>
            <a:endParaRPr lang="fr-FR" dirty="0"/>
          </a:p>
        </p:txBody>
      </p:sp>
    </p:spTree>
    <p:extLst>
      <p:ext uri="{BB962C8B-B14F-4D97-AF65-F5344CB8AC3E}">
        <p14:creationId xmlns:p14="http://schemas.microsoft.com/office/powerpoint/2010/main" xmlns="" val="1586163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Au niveau des donneurs d’ordre</a:t>
            </a:r>
            <a:endParaRPr lang="fr-FR" dirty="0"/>
          </a:p>
        </p:txBody>
      </p:sp>
      <p:sp>
        <p:nvSpPr>
          <p:cNvPr id="3" name="Content Placeholder 2"/>
          <p:cNvSpPr>
            <a:spLocks noGrp="1"/>
          </p:cNvSpPr>
          <p:nvPr>
            <p:ph idx="1"/>
          </p:nvPr>
        </p:nvSpPr>
        <p:spPr/>
        <p:txBody>
          <a:bodyPr>
            <a:normAutofit fontScale="92500"/>
          </a:bodyPr>
          <a:lstStyle/>
          <a:p>
            <a:r>
              <a:rPr lang="fr-FR" dirty="0" smtClean="0"/>
              <a:t>Le CADE propose que</a:t>
            </a:r>
          </a:p>
          <a:p>
            <a:pPr lvl="1"/>
            <a:r>
              <a:rPr lang="fr-FR" dirty="0" smtClean="0"/>
              <a:t>la notion de déconstruction soit plus formalisée</a:t>
            </a:r>
          </a:p>
          <a:p>
            <a:pPr lvl="1"/>
            <a:r>
              <a:rPr lang="fr-FR" dirty="0" smtClean="0"/>
              <a:t>Avec les indications des volumes de déchets prévus</a:t>
            </a:r>
          </a:p>
          <a:p>
            <a:pPr lvl="1"/>
            <a:r>
              <a:rPr lang="fr-FR" dirty="0" smtClean="0"/>
              <a:t>Avec la définition des traitements nécessaires en fonction du type de déchet</a:t>
            </a:r>
          </a:p>
          <a:p>
            <a:pPr lvl="1"/>
            <a:r>
              <a:rPr lang="fr-FR" dirty="0" smtClean="0"/>
              <a:t>Et la définition des types de sites associés (ICPE, ISDI,..)</a:t>
            </a:r>
          </a:p>
          <a:p>
            <a:r>
              <a:rPr lang="fr-FR" dirty="0" smtClean="0"/>
              <a:t>Afin que le suivi et leur traitement soient vérifiables</a:t>
            </a:r>
            <a:endParaRPr lang="fr-FR" dirty="0"/>
          </a:p>
        </p:txBody>
      </p:sp>
      <p:sp>
        <p:nvSpPr>
          <p:cNvPr id="6" name="Date Placeholder 5"/>
          <p:cNvSpPr>
            <a:spLocks noGrp="1"/>
          </p:cNvSpPr>
          <p:nvPr>
            <p:ph type="dt" sz="half" idx="10"/>
          </p:nvPr>
        </p:nvSpPr>
        <p:spPr/>
        <p:txBody>
          <a:bodyPr/>
          <a:lstStyle/>
          <a:p>
            <a:fld id="{0833D242-B4CF-4B2C-8E3F-DA85317D60F0}" type="datetime1">
              <a:rPr lang="fr-FR" smtClean="0"/>
              <a:pPr/>
              <a:t>20/05/2016</a:t>
            </a:fld>
            <a:endParaRPr lang="fr-FR"/>
          </a:p>
        </p:txBody>
      </p:sp>
      <p:sp>
        <p:nvSpPr>
          <p:cNvPr id="7" name="Footer Placeholder 6"/>
          <p:cNvSpPr>
            <a:spLocks noGrp="1"/>
          </p:cNvSpPr>
          <p:nvPr>
            <p:ph type="ftr" sz="quarter" idx="11"/>
          </p:nvPr>
        </p:nvSpPr>
        <p:spPr/>
        <p:txBody>
          <a:bodyPr/>
          <a:lstStyle/>
          <a:p>
            <a:r>
              <a:rPr lang="fr-FR" smtClean="0"/>
              <a:t>CADE Commission Déchets</a:t>
            </a:r>
            <a:endParaRPr lang="fr-FR" dirty="0" smtClean="0"/>
          </a:p>
        </p:txBody>
      </p:sp>
      <p:sp>
        <p:nvSpPr>
          <p:cNvPr id="8" name="Slide Number Placeholder 7"/>
          <p:cNvSpPr>
            <a:spLocks noGrp="1"/>
          </p:cNvSpPr>
          <p:nvPr>
            <p:ph type="sldNum" sz="quarter" idx="12"/>
          </p:nvPr>
        </p:nvSpPr>
        <p:spPr/>
        <p:txBody>
          <a:bodyPr/>
          <a:lstStyle/>
          <a:p>
            <a:r>
              <a:rPr lang="fr-FR" smtClean="0"/>
              <a:t>page </a:t>
            </a:r>
            <a:fld id="{DB3EEAC5-75A7-42B8-9A02-3ACA7E1316C4}" type="slidenum">
              <a:rPr lang="fr-FR" smtClean="0"/>
              <a:pPr/>
              <a:t>6</a:t>
            </a:fld>
            <a:endParaRPr lang="fr-FR" dirty="0"/>
          </a:p>
        </p:txBody>
      </p:sp>
    </p:spTree>
    <p:extLst>
      <p:ext uri="{BB962C8B-B14F-4D97-AF65-F5344CB8AC3E}">
        <p14:creationId xmlns:p14="http://schemas.microsoft.com/office/powerpoint/2010/main" xmlns="" val="2212843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Au niveau territorial</a:t>
            </a:r>
            <a:endParaRPr lang="fr-FR" dirty="0"/>
          </a:p>
        </p:txBody>
      </p:sp>
      <p:sp>
        <p:nvSpPr>
          <p:cNvPr id="3" name="Content Placeholder 2"/>
          <p:cNvSpPr>
            <a:spLocks noGrp="1"/>
          </p:cNvSpPr>
          <p:nvPr>
            <p:ph idx="1"/>
          </p:nvPr>
        </p:nvSpPr>
        <p:spPr/>
        <p:txBody>
          <a:bodyPr>
            <a:normAutofit lnSpcReduction="10000"/>
          </a:bodyPr>
          <a:lstStyle/>
          <a:p>
            <a:pPr algn="just"/>
            <a:r>
              <a:rPr lang="fr-FR" sz="2000" dirty="0" smtClean="0"/>
              <a:t>Que les PLU répertorient, inscrivent et signalent à long terme les décharges sauvages de leurs territoires.</a:t>
            </a:r>
          </a:p>
          <a:p>
            <a:pPr algn="just"/>
            <a:r>
              <a:rPr lang="fr-FR" sz="2000" dirty="0" smtClean="0"/>
              <a:t>Que </a:t>
            </a:r>
            <a:r>
              <a:rPr lang="fr-FR" sz="2000" dirty="0" smtClean="0"/>
              <a:t>les SCOT ne puissent pas délivrer</a:t>
            </a:r>
          </a:p>
          <a:p>
            <a:pPr lvl="1" algn="just"/>
            <a:r>
              <a:rPr lang="fr-FR" sz="2000" dirty="0" smtClean="0"/>
              <a:t>des permis de travaux, </a:t>
            </a:r>
          </a:p>
          <a:p>
            <a:pPr lvl="1" algn="just"/>
            <a:r>
              <a:rPr lang="fr-FR" sz="2000" dirty="0" smtClean="0"/>
              <a:t>permis de construire</a:t>
            </a:r>
            <a:r>
              <a:rPr lang="fr-FR" sz="2000" dirty="0" smtClean="0"/>
              <a:t>, …</a:t>
            </a:r>
            <a:endParaRPr lang="fr-FR" sz="2000" dirty="0" smtClean="0"/>
          </a:p>
          <a:p>
            <a:pPr algn="just"/>
            <a:r>
              <a:rPr lang="fr-FR" sz="2000" dirty="0" smtClean="0"/>
              <a:t>Sans </a:t>
            </a:r>
            <a:r>
              <a:rPr lang="fr-FR" sz="2000" dirty="0" smtClean="0"/>
              <a:t>que les travaux de déconstruction soient indiqués et évalués</a:t>
            </a:r>
          </a:p>
          <a:p>
            <a:pPr algn="just"/>
            <a:r>
              <a:rPr lang="fr-FR" sz="2000" dirty="0" smtClean="0"/>
              <a:t>Sans indication des types de sites de traitement agréés</a:t>
            </a:r>
          </a:p>
          <a:p>
            <a:pPr algn="just"/>
            <a:r>
              <a:rPr lang="fr-FR" sz="2000" dirty="0" smtClean="0"/>
              <a:t>Afin que la traçabilité des déchets associés puisse permettre leur contrôle et leur </a:t>
            </a:r>
            <a:r>
              <a:rPr lang="fr-FR" sz="2000" dirty="0" smtClean="0"/>
              <a:t>suivi.</a:t>
            </a:r>
          </a:p>
          <a:p>
            <a:pPr algn="just"/>
            <a:r>
              <a:rPr lang="fr-FR" sz="2000" dirty="0" smtClean="0"/>
              <a:t>Que l’instruction des permis de construire précisent les destinations des différents types de déchets déplacés.</a:t>
            </a:r>
          </a:p>
          <a:p>
            <a:pPr algn="just"/>
            <a:r>
              <a:rPr lang="fr-FR" sz="2000" dirty="0" smtClean="0"/>
              <a:t>Que les maires soient incités à imposer une utilisation plus importante des déchets du </a:t>
            </a:r>
            <a:r>
              <a:rPr lang="fr-FR" sz="2000" smtClean="0"/>
              <a:t>bâtiment recyclables.</a:t>
            </a:r>
            <a:endParaRPr lang="fr-FR" sz="2000" dirty="0"/>
          </a:p>
        </p:txBody>
      </p:sp>
      <p:sp>
        <p:nvSpPr>
          <p:cNvPr id="4" name="Date Placeholder 3"/>
          <p:cNvSpPr>
            <a:spLocks noGrp="1"/>
          </p:cNvSpPr>
          <p:nvPr>
            <p:ph type="dt" sz="half" idx="10"/>
          </p:nvPr>
        </p:nvSpPr>
        <p:spPr/>
        <p:txBody>
          <a:bodyPr/>
          <a:lstStyle/>
          <a:p>
            <a:fld id="{157772E5-ADD1-43C5-BD9C-DBF6419EE6A6}" type="datetime1">
              <a:rPr lang="fr-FR" smtClean="0"/>
              <a:pPr/>
              <a:t>20/05/2016</a:t>
            </a:fld>
            <a:endParaRPr lang="fr-FR"/>
          </a:p>
        </p:txBody>
      </p:sp>
      <p:sp>
        <p:nvSpPr>
          <p:cNvPr id="5" name="Footer Placeholder 4"/>
          <p:cNvSpPr>
            <a:spLocks noGrp="1"/>
          </p:cNvSpPr>
          <p:nvPr>
            <p:ph type="ftr" sz="quarter" idx="11"/>
          </p:nvPr>
        </p:nvSpPr>
        <p:spPr/>
        <p:txBody>
          <a:bodyPr/>
          <a:lstStyle/>
          <a:p>
            <a:r>
              <a:rPr lang="fr-FR" smtClean="0"/>
              <a:t>CADE Commission Déchets</a:t>
            </a:r>
            <a:endParaRPr lang="fr-FR" dirty="0" smtClean="0"/>
          </a:p>
        </p:txBody>
      </p:sp>
      <p:sp>
        <p:nvSpPr>
          <p:cNvPr id="6" name="Slide Number Placeholder 5"/>
          <p:cNvSpPr>
            <a:spLocks noGrp="1"/>
          </p:cNvSpPr>
          <p:nvPr>
            <p:ph type="sldNum" sz="quarter" idx="12"/>
          </p:nvPr>
        </p:nvSpPr>
        <p:spPr/>
        <p:txBody>
          <a:bodyPr/>
          <a:lstStyle/>
          <a:p>
            <a:r>
              <a:rPr lang="fr-FR" dirty="0" smtClean="0"/>
              <a:t>page </a:t>
            </a:r>
            <a:fld id="{DB3EEAC5-75A7-42B8-9A02-3ACA7E1316C4}" type="slidenum">
              <a:rPr lang="fr-FR" smtClean="0"/>
              <a:pPr/>
              <a:t>7</a:t>
            </a:fld>
            <a:r>
              <a:rPr lang="fr-FR" smtClean="0"/>
              <a:t>/7</a:t>
            </a:r>
            <a:endParaRPr lang="fr-FR" dirty="0"/>
          </a:p>
        </p:txBody>
      </p:sp>
    </p:spTree>
    <p:extLst>
      <p:ext uri="{BB962C8B-B14F-4D97-AF65-F5344CB8AC3E}">
        <p14:creationId xmlns:p14="http://schemas.microsoft.com/office/powerpoint/2010/main" xmlns="" val="3145946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TotalTime>
  <Words>563</Words>
  <Application>Microsoft Office PowerPoint</Application>
  <PresentationFormat>Affichage à l'écran (4:3)</PresentationFormat>
  <Paragraphs>52</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Office Theme</vt:lpstr>
      <vt:lpstr>Le CADE a ouvert il y a plus d’un an un front contre les décharges non réglementaires qui polluent notre environnement et ses actions sont développées suivant trois  axes Au niveau de chaque décharge Au Niveau institutionnel Au niveau des agriculteurs</vt:lpstr>
      <vt:lpstr>Au niveau de chaque décharge</vt:lpstr>
      <vt:lpstr>Au niveau institutionnel</vt:lpstr>
      <vt:lpstr>Au niveau des agriculteurs</vt:lpstr>
      <vt:lpstr>Dans un souci de participation à l’amélioration de la gestion des déchets le CADE fait les propositions suivantes</vt:lpstr>
      <vt:lpstr>Au niveau des donneurs d’ordre</vt:lpstr>
      <vt:lpstr>Au niveau territorial</vt:lpstr>
    </vt:vector>
  </TitlesOfParts>
  <Company>ISA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Flyfisherman</dc:creator>
  <cp:lastModifiedBy>PACHON</cp:lastModifiedBy>
  <cp:revision>12</cp:revision>
  <dcterms:created xsi:type="dcterms:W3CDTF">2016-04-28T13:47:02Z</dcterms:created>
  <dcterms:modified xsi:type="dcterms:W3CDTF">2016-05-20T12:37:13Z</dcterms:modified>
</cp:coreProperties>
</file>