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91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61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828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01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524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160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582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7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16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71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75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154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64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14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95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2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801D1A-0C9B-4FF8-A039-F3694573D56A}" type="datetimeFigureOut">
              <a:rPr lang="fr-FR" smtClean="0"/>
              <a:pPr/>
              <a:t>03/12/2015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5C67F-264A-4BFA-A87B-7BE12527D5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442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5527" y="193964"/>
            <a:ext cx="11956473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 </a:t>
            </a:r>
            <a:r>
              <a:rPr lang="fr-FR" sz="2000" b="1" dirty="0" smtClean="0">
                <a:solidFill>
                  <a:srgbClr val="FFFF00"/>
                </a:solidFill>
              </a:rPr>
              <a:t>58 </a:t>
            </a:r>
            <a:r>
              <a:rPr lang="fr-FR" sz="2000" b="1" dirty="0" smtClean="0"/>
              <a:t>Collectivités territoriales appelées à financer</a:t>
            </a:r>
          </a:p>
          <a:p>
            <a:endParaRPr lang="fr-FR" sz="2000" b="1" dirty="0"/>
          </a:p>
          <a:p>
            <a:r>
              <a:rPr lang="fr-FR" sz="2000" b="1" dirty="0" smtClean="0">
                <a:latin typeface="+mj-lt"/>
                <a:cs typeface="Times New Roman" panose="02020603050405020304" pitchFamily="18" charset="0"/>
              </a:rPr>
              <a:t>► </a:t>
            </a:r>
            <a:r>
              <a:rPr lang="fr-FR" sz="2000" b="1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34</a:t>
            </a:r>
            <a:r>
              <a:rPr lang="fr-FR" sz="2000" b="1" dirty="0" smtClean="0">
                <a:latin typeface="+mj-lt"/>
                <a:cs typeface="Times New Roman" panose="02020603050405020304" pitchFamily="18" charset="0"/>
              </a:rPr>
              <a:t> acceptent.  </a:t>
            </a:r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Des défections majeures :</a:t>
            </a:r>
          </a:p>
          <a:p>
            <a:endParaRPr lang="fr-FR" sz="2000" dirty="0"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                 ● Poitou-Charentes </a:t>
            </a:r>
            <a:r>
              <a:rPr lang="fr-FR" sz="200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fr-FR" sz="20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100M€</a:t>
            </a:r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« avancés » par l’Etat) </a:t>
            </a: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                 ● CG Landes </a:t>
            </a:r>
            <a:endParaRPr lang="fr-FR" sz="2000" dirty="0"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                 ● CG Dordogne</a:t>
            </a:r>
          </a:p>
          <a:p>
            <a:endParaRPr lang="fr-FR" sz="2000" dirty="0"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► Début 2015, </a:t>
            </a:r>
            <a:r>
              <a:rPr lang="fr-FR" sz="2000" b="1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10 collectivités à jour des versements </a:t>
            </a:r>
          </a:p>
          <a:p>
            <a:endParaRPr lang="fr-FR" sz="2000" b="1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                ● CG des PA ne verse plus (sept 2013). A versé </a:t>
            </a:r>
            <a:r>
              <a:rPr lang="fr-FR" sz="20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30,9M€ sur 89M€</a:t>
            </a:r>
            <a:endParaRPr lang="fr-FR" sz="2000" dirty="0"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                 ● ACBA a versé </a:t>
            </a:r>
            <a:r>
              <a:rPr lang="fr-FR" sz="20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9,3M€ sur 22,6M€</a:t>
            </a:r>
            <a:endParaRPr lang="fr-FR" sz="2000" dirty="0" smtClean="0">
              <a:latin typeface="+mj-lt"/>
              <a:cs typeface="Times New Roman" panose="02020603050405020304" pitchFamily="18" charset="0"/>
            </a:endParaRPr>
          </a:p>
          <a:p>
            <a:endParaRPr lang="fr-FR" sz="2000" dirty="0"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► Début 2015 </a:t>
            </a:r>
            <a:r>
              <a:rPr lang="fr-FR" sz="2000" b="1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manque 795M€ </a:t>
            </a:r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de subventions des collectivités.</a:t>
            </a:r>
          </a:p>
          <a:p>
            <a:endParaRPr lang="fr-FR" sz="2000" dirty="0"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► Devront se substituer aux collectivités défaillantes soit :  </a:t>
            </a:r>
          </a:p>
          <a:p>
            <a:endParaRPr lang="fr-FR" sz="2000" dirty="0"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                   ● </a:t>
            </a:r>
            <a:r>
              <a:rPr lang="fr-FR" sz="2000" dirty="0">
                <a:cs typeface="Times New Roman" panose="02020603050405020304" pitchFamily="18" charset="0"/>
              </a:rPr>
              <a:t>les collectivités (</a:t>
            </a:r>
            <a:r>
              <a:rPr lang="fr-FR" sz="2000" dirty="0">
                <a:solidFill>
                  <a:srgbClr val="FFFF00"/>
                </a:solidFill>
                <a:cs typeface="Times New Roman" panose="02020603050405020304" pitchFamily="18" charset="0"/>
              </a:rPr>
              <a:t>dette </a:t>
            </a:r>
            <a:r>
              <a:rPr lang="fr-FR" sz="20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future région Aquitaine </a:t>
            </a:r>
            <a:r>
              <a:rPr lang="fr-FR" sz="20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773M</a:t>
            </a:r>
            <a:r>
              <a:rPr lang="fr-FR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€</a:t>
            </a:r>
            <a:r>
              <a:rPr lang="fr-FR" sz="2000" dirty="0" smtClean="0">
                <a:cs typeface="Times New Roman" panose="02020603050405020304" pitchFamily="18" charset="0"/>
              </a:rPr>
              <a:t>)</a:t>
            </a:r>
            <a:endParaRPr lang="fr-FR" sz="2000" dirty="0" smtClean="0"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                   ● </a:t>
            </a:r>
            <a:r>
              <a:rPr lang="fr-FR" sz="2000" dirty="0">
                <a:cs typeface="Times New Roman" panose="02020603050405020304" pitchFamily="18" charset="0"/>
              </a:rPr>
              <a:t>SNCF Réseau (</a:t>
            </a:r>
            <a:r>
              <a:rPr lang="fr-FR" sz="2000" dirty="0">
                <a:solidFill>
                  <a:srgbClr val="FFFF00"/>
                </a:solidFill>
                <a:cs typeface="Times New Roman" panose="02020603050405020304" pitchFamily="18" charset="0"/>
              </a:rPr>
              <a:t>dette </a:t>
            </a:r>
            <a:r>
              <a:rPr lang="fr-FR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42Md€</a:t>
            </a:r>
            <a:r>
              <a:rPr lang="fr-FR" sz="2000" dirty="0">
                <a:cs typeface="Times New Roman" panose="02020603050405020304" pitchFamily="18" charset="0"/>
              </a:rPr>
              <a:t>) </a:t>
            </a:r>
            <a:endParaRPr lang="fr-FR" sz="2000" dirty="0" smtClean="0">
              <a:latin typeface="+mj-lt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                   ● l’Etat (</a:t>
            </a:r>
            <a:r>
              <a:rPr lang="fr-FR" sz="20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dette</a:t>
            </a:r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000" b="1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2086Md€</a:t>
            </a:r>
            <a:r>
              <a:rPr lang="fr-FR" sz="2000" dirty="0" smtClean="0">
                <a:latin typeface="+mj-lt"/>
                <a:cs typeface="Times New Roman" panose="02020603050405020304" pitchFamily="18" charset="0"/>
              </a:rPr>
              <a:t>)</a:t>
            </a:r>
            <a:endParaRPr lang="fr-F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226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142</TotalTime>
  <Words>22</Words>
  <Application>Microsoft Office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Times New Roman</vt:lpstr>
      <vt:lpstr>Wingdings 3</vt:lpstr>
      <vt:lpstr>Ion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Principal</dc:creator>
  <cp:lastModifiedBy>alex gedebe</cp:lastModifiedBy>
  <cp:revision>15</cp:revision>
  <dcterms:created xsi:type="dcterms:W3CDTF">2015-11-30T12:48:04Z</dcterms:created>
  <dcterms:modified xsi:type="dcterms:W3CDTF">2015-12-03T13:03:02Z</dcterms:modified>
</cp:coreProperties>
</file>